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428" r:id="rId5"/>
    <p:sldId id="434" r:id="rId6"/>
    <p:sldId id="455" r:id="rId7"/>
    <p:sldId id="477" r:id="rId8"/>
    <p:sldId id="476" r:id="rId9"/>
    <p:sldId id="463" r:id="rId10"/>
    <p:sldId id="431" r:id="rId11"/>
    <p:sldId id="465" r:id="rId12"/>
    <p:sldId id="464" r:id="rId13"/>
    <p:sldId id="312" r:id="rId14"/>
    <p:sldId id="429" r:id="rId15"/>
    <p:sldId id="475" r:id="rId16"/>
    <p:sldId id="430" r:id="rId17"/>
    <p:sldId id="447" r:id="rId18"/>
    <p:sldId id="4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C2"/>
    <a:srgbClr val="FEE2CC"/>
    <a:srgbClr val="CCE6D9"/>
    <a:srgbClr val="C0C0FE"/>
    <a:srgbClr val="7FFFFE"/>
    <a:srgbClr val="80C0FE"/>
    <a:srgbClr val="FBE0CD"/>
    <a:srgbClr val="E4E4E4"/>
    <a:srgbClr val="1111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621" autoAdjust="0"/>
  </p:normalViewPr>
  <p:slideViewPr>
    <p:cSldViewPr snapToGrid="0">
      <p:cViewPr varScale="1">
        <p:scale>
          <a:sx n="66" d="100"/>
          <a:sy n="66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710F0-748F-4C61-8243-75BFD46CBC8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99A36-5845-449F-97A8-C7BCF5E61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99A36-5845-449F-97A8-C7BCF5E61E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9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99A36-5845-449F-97A8-C7BCF5E61E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1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562E25-FD27-B223-AEF5-BCB66CD715DC}"/>
              </a:ext>
            </a:extLst>
          </p:cNvPr>
          <p:cNvSpPr/>
          <p:nvPr userDrawn="1"/>
        </p:nvSpPr>
        <p:spPr>
          <a:xfrm flipV="1">
            <a:off x="0" y="-2489"/>
            <a:ext cx="12192000" cy="926827"/>
          </a:xfrm>
          <a:prstGeom prst="rect">
            <a:avLst/>
          </a:prstGeom>
          <a:gradFill flip="none" rotWithShape="1">
            <a:gsLst>
              <a:gs pos="0">
                <a:srgbClr val="038003">
                  <a:alpha val="25000"/>
                </a:srgb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B4DAF-87ED-ACB6-3888-590FE30F6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514" y="95060"/>
            <a:ext cx="1710732" cy="2830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3E033-2C49-E50A-E49C-1C02473B131C}"/>
              </a:ext>
            </a:extLst>
          </p:cNvPr>
          <p:cNvSpPr txBox="1">
            <a:spLocks/>
          </p:cNvSpPr>
          <p:nvPr userDrawn="1"/>
        </p:nvSpPr>
        <p:spPr>
          <a:xfrm>
            <a:off x="4466271" y="-8129"/>
            <a:ext cx="3259457" cy="3500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normalizeH="0" baseline="0" noProof="0" dirty="0">
                <a:ln w="0"/>
                <a:solidFill>
                  <a:srgbClr val="0F6E0F"/>
                </a:solidFill>
                <a:effectLst/>
                <a:uLnTx/>
                <a:uFillTx/>
                <a:latin typeface="Franklin Gothic Medium" panose="020B0603020102020204" pitchFamily="34" charset="0"/>
                <a:ea typeface="Adobe Fan Heiti Std B" panose="020B0700000000000000"/>
                <a:cs typeface="Calibri" panose="020F0502020204030204" pitchFamily="34" charset="0"/>
              </a:rPr>
              <a:t>CORNWALL </a:t>
            </a:r>
            <a:r>
              <a:rPr kumimoji="0" lang="en-US" sz="1400" b="0" i="0" u="none" strike="noStrike" kern="1200" normalizeH="0" baseline="0" noProof="0" dirty="0">
                <a:ln w="0"/>
                <a:solidFill>
                  <a:srgbClr val="0F6E0F"/>
                </a:solidFill>
                <a:effectLst/>
                <a:uLnTx/>
                <a:uFillTx/>
                <a:latin typeface="Franklin Gothic Medium" panose="020B0603020102020204" pitchFamily="34" charset="0"/>
                <a:ea typeface="Adobe Fan Heiti Std B" panose="020B0700000000000000"/>
                <a:cs typeface="+mj-cs"/>
              </a:rPr>
              <a:t>CENTRAL SCHOOL DISTRICT</a:t>
            </a:r>
          </a:p>
        </p:txBody>
      </p:sp>
      <p:pic>
        <p:nvPicPr>
          <p:cNvPr id="5" name="Picture 4" descr="A green dragon with white wings&#10;&#10;Description automatically generated">
            <a:extLst>
              <a:ext uri="{FF2B5EF4-FFF2-40B4-BE49-F238E27FC236}">
                <a16:creationId xmlns:a16="http://schemas.microsoft.com/office/drawing/2014/main" id="{631619D1-1655-AE97-86C4-74321E775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77" y="95060"/>
            <a:ext cx="1319752" cy="1600200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170B118-3A22-412F-4C98-47A3D03D04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723" y="95060"/>
            <a:ext cx="1527791" cy="4114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1B0147-1B89-1560-55F1-B930BB21F30C}"/>
              </a:ext>
            </a:extLst>
          </p:cNvPr>
          <p:cNvSpPr txBox="1">
            <a:spLocks/>
          </p:cNvSpPr>
          <p:nvPr userDrawn="1"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9184E-16FA-446A-AC72-D117D46C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DF3C7-5E65-4AEB-BF75-8B077761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3F5FB-FA0C-4598-B9EA-83A82C8BB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2CE9-84E6-4EF1-873B-C6232C8C5470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114B2-5FD0-421D-9E96-43D063CC9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9E7AD-45BB-4CC2-AFA8-5A2C4F57C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A750F-DEDE-4BCF-A595-BD3989998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0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8.jpg@01DBCBC3.F9BB14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8.jpg@01DBCBC3.F9BB14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373863-3117-2214-124F-09DEC70752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54A43-4D6D-2746-226B-E958E31BE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13" y="6140802"/>
            <a:ext cx="3315909" cy="548640"/>
          </a:xfrm>
          <a:prstGeom prst="rect">
            <a:avLst/>
          </a:prstGeom>
        </p:spPr>
      </p:pic>
      <p:pic>
        <p:nvPicPr>
          <p:cNvPr id="5" name="Picture 4" descr="A green dragon with white wings&#10;&#10;Description automatically generated">
            <a:extLst>
              <a:ext uri="{FF2B5EF4-FFF2-40B4-BE49-F238E27FC236}">
                <a16:creationId xmlns:a16="http://schemas.microsoft.com/office/drawing/2014/main" id="{47D698C1-8E35-EE84-DBE8-645648A3D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059" y="3059620"/>
            <a:ext cx="2450968" cy="2971800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E367DA-F9AC-FC95-02CE-1835E121D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614" y="6031420"/>
            <a:ext cx="2716073" cy="73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60512C-1D6E-00F7-09A9-7C340BB8CE6E}"/>
              </a:ext>
            </a:extLst>
          </p:cNvPr>
          <p:cNvSpPr txBox="1"/>
          <p:nvPr/>
        </p:nvSpPr>
        <p:spPr>
          <a:xfrm>
            <a:off x="359764" y="599607"/>
            <a:ext cx="11542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CORNWALL CENTRAL SCHOOL DISTRICT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CAPITAL PROJECT UPDATE  TO THE FACILITIES COMMITTEE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August 18, 2025</a:t>
            </a:r>
          </a:p>
        </p:txBody>
      </p:sp>
    </p:spTree>
    <p:extLst>
      <p:ext uri="{BB962C8B-B14F-4D97-AF65-F5344CB8AC3E}">
        <p14:creationId xmlns:p14="http://schemas.microsoft.com/office/powerpoint/2010/main" val="98134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0537D-87B6-4B11-BC73-A439C53B29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920" y="667786"/>
            <a:ext cx="10482080" cy="6190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18C60E-86A8-7D4C-7B50-8E694A2598D8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699886-C84C-D184-D2D9-F03EFE6D722F}"/>
              </a:ext>
            </a:extLst>
          </p:cNvPr>
          <p:cNvGrpSpPr/>
          <p:nvPr/>
        </p:nvGrpSpPr>
        <p:grpSpPr>
          <a:xfrm>
            <a:off x="1884555" y="1613534"/>
            <a:ext cx="1989658" cy="4909186"/>
            <a:chOff x="1344529" y="1613534"/>
            <a:chExt cx="1989658" cy="4909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8FE325-FF38-5FDB-8D1A-FD09DCB2E263}"/>
                </a:ext>
              </a:extLst>
            </p:cNvPr>
            <p:cNvCxnSpPr>
              <a:cxnSpLocks/>
            </p:cNvCxnSpPr>
            <p:nvPr/>
          </p:nvCxnSpPr>
          <p:spPr>
            <a:xfrm>
              <a:off x="3334187" y="1613534"/>
              <a:ext cx="0" cy="4909186"/>
            </a:xfrm>
            <a:prstGeom prst="line">
              <a:avLst/>
            </a:prstGeom>
            <a:ln w="53975">
              <a:solidFill>
                <a:schemeClr val="accent2">
                  <a:lumMod val="75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227E554-CC70-6BE9-1D05-91EEB04100F1}"/>
                </a:ext>
              </a:extLst>
            </p:cNvPr>
            <p:cNvGrpSpPr/>
            <p:nvPr/>
          </p:nvGrpSpPr>
          <p:grpSpPr>
            <a:xfrm>
              <a:off x="1344529" y="6151498"/>
              <a:ext cx="1988403" cy="369332"/>
              <a:chOff x="1344529" y="6047866"/>
              <a:chExt cx="1988403" cy="36933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A0C40B-4B62-03E6-6C24-63988005FFCC}"/>
                  </a:ext>
                </a:extLst>
              </p:cNvPr>
              <p:cNvSpPr txBox="1"/>
              <p:nvPr/>
            </p:nvSpPr>
            <p:spPr>
              <a:xfrm>
                <a:off x="1344529" y="6047866"/>
                <a:ext cx="1437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 are here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687BCF2-5312-80EA-066F-472412597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82282" y="6232532"/>
                <a:ext cx="550650" cy="1002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642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D9828E-C9CB-2F9C-8587-E3FE19C143BF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Capital Project Budget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ADA9C45-F20D-D104-5603-B8F5198D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70" y="1332590"/>
            <a:ext cx="8082059" cy="50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E756C-92A5-A9B1-610E-56AEA208D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B0827-BD83-D93D-9E6D-D141599827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contrast="-40000"/>
          </a:blip>
          <a:stretch>
            <a:fillRect/>
          </a:stretch>
        </p:blipFill>
        <p:spPr>
          <a:xfrm>
            <a:off x="1469936" y="1613534"/>
            <a:ext cx="9252128" cy="4835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63FF6F-283A-2947-8E16-C9FDD0FFB029}"/>
              </a:ext>
            </a:extLst>
          </p:cNvPr>
          <p:cNvSpPr txBox="1"/>
          <p:nvPr/>
        </p:nvSpPr>
        <p:spPr>
          <a:xfrm>
            <a:off x="3884837" y="3885175"/>
            <a:ext cx="153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REFERENDUM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DBC8A3-B333-1F83-2BB7-62555EA55578}"/>
              </a:ext>
            </a:extLst>
          </p:cNvPr>
          <p:cNvSpPr txBox="1"/>
          <p:nvPr/>
        </p:nvSpPr>
        <p:spPr>
          <a:xfrm>
            <a:off x="1469936" y="6430907"/>
            <a:ext cx="9252124" cy="325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2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/>
              </a:rPr>
              <a:t>**  SED Review times vary.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C62AD0-01D4-B6DA-1B2A-A8393ED12277}"/>
              </a:ext>
            </a:extLst>
          </p:cNvPr>
          <p:cNvSpPr txBox="1"/>
          <p:nvPr/>
        </p:nvSpPr>
        <p:spPr>
          <a:xfrm>
            <a:off x="1469938" y="1287781"/>
            <a:ext cx="9252124" cy="325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2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/>
              </a:rPr>
              <a:t>Based upon voter referendum in Nov./Dec. 2025 and contingent upon confirmation of scope and budgets.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19490E-A069-C67A-3CE8-B8ACF030AE06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Capital Project Timeline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BC7AC-DE9C-9D81-B3A7-28A6C29018FC}"/>
              </a:ext>
            </a:extLst>
          </p:cNvPr>
          <p:cNvSpPr txBox="1"/>
          <p:nvPr/>
        </p:nvSpPr>
        <p:spPr>
          <a:xfrm>
            <a:off x="4934631" y="3319774"/>
            <a:ext cx="121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12/09/25?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12/16/25?</a:t>
            </a:r>
          </a:p>
        </p:txBody>
      </p:sp>
      <p:sp>
        <p:nvSpPr>
          <p:cNvPr id="11" name="Pentagon 8">
            <a:extLst>
              <a:ext uri="{FF2B5EF4-FFF2-40B4-BE49-F238E27FC236}">
                <a16:creationId xmlns:a16="http://schemas.microsoft.com/office/drawing/2014/main" id="{9BCECF1E-92BB-4B98-BA40-ECCDC9A68865}"/>
              </a:ext>
            </a:extLst>
          </p:cNvPr>
          <p:cNvSpPr/>
          <p:nvPr/>
        </p:nvSpPr>
        <p:spPr>
          <a:xfrm>
            <a:off x="4621893" y="4484762"/>
            <a:ext cx="2083704" cy="274320"/>
          </a:xfrm>
          <a:prstGeom prst="homePlate">
            <a:avLst>
              <a:gd name="adj" fmla="val 0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2004" rIns="0" bIns="3200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tx1"/>
                </a:solidFill>
              </a:rPr>
              <a:t>DESIGN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Pentagon 8">
            <a:extLst>
              <a:ext uri="{FF2B5EF4-FFF2-40B4-BE49-F238E27FC236}">
                <a16:creationId xmlns:a16="http://schemas.microsoft.com/office/drawing/2014/main" id="{3D873697-6A61-9AF6-3113-5482C5B2CABB}"/>
              </a:ext>
            </a:extLst>
          </p:cNvPr>
          <p:cNvSpPr/>
          <p:nvPr/>
        </p:nvSpPr>
        <p:spPr>
          <a:xfrm>
            <a:off x="6705596" y="5209569"/>
            <a:ext cx="1047753" cy="274320"/>
          </a:xfrm>
          <a:prstGeom prst="homePlate">
            <a:avLst>
              <a:gd name="adj" fmla="val 0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2004" rIns="0" bIns="3200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bg1"/>
                </a:solidFill>
              </a:rPr>
              <a:t>SED REVIEW **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6542A5-133E-2241-2C43-E8D3A7FF42E3}"/>
              </a:ext>
            </a:extLst>
          </p:cNvPr>
          <p:cNvGrpSpPr/>
          <p:nvPr/>
        </p:nvGrpSpPr>
        <p:grpSpPr>
          <a:xfrm>
            <a:off x="7753351" y="5798820"/>
            <a:ext cx="4106953" cy="523566"/>
            <a:chOff x="7753350" y="5534275"/>
            <a:chExt cx="4221355" cy="523566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0C3A14D-81F0-C353-D249-DD6939A709E0}"/>
                </a:ext>
              </a:extLst>
            </p:cNvPr>
            <p:cNvSpPr/>
            <p:nvPr/>
          </p:nvSpPr>
          <p:spPr>
            <a:xfrm>
              <a:off x="8211542" y="5534275"/>
              <a:ext cx="2846975" cy="523566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8CA2C3-8D68-B2AC-D4AB-ED696ACD0592}"/>
                </a:ext>
              </a:extLst>
            </p:cNvPr>
            <p:cNvSpPr txBox="1"/>
            <p:nvPr/>
          </p:nvSpPr>
          <p:spPr>
            <a:xfrm>
              <a:off x="8368755" y="5667481"/>
              <a:ext cx="21964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CONSTRUCTION PHASE / CLOSEOUT</a:t>
              </a:r>
            </a:p>
          </p:txBody>
        </p:sp>
        <p:sp>
          <p:nvSpPr>
            <p:cNvPr id="22" name="Pentagon 5">
              <a:extLst>
                <a:ext uri="{FF2B5EF4-FFF2-40B4-BE49-F238E27FC236}">
                  <a16:creationId xmlns:a16="http://schemas.microsoft.com/office/drawing/2014/main" id="{B75B2EB4-D3BF-1BFE-B024-079D5EDBFE26}"/>
                </a:ext>
              </a:extLst>
            </p:cNvPr>
            <p:cNvSpPr/>
            <p:nvPr/>
          </p:nvSpPr>
          <p:spPr>
            <a:xfrm>
              <a:off x="7753350" y="5657279"/>
              <a:ext cx="615405" cy="274320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2004" rIns="0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BID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0312F9-E8FD-7FD6-6E87-83A0068626F7}"/>
                </a:ext>
              </a:extLst>
            </p:cNvPr>
            <p:cNvSpPr txBox="1"/>
            <p:nvPr/>
          </p:nvSpPr>
          <p:spPr>
            <a:xfrm>
              <a:off x="11058515" y="5625162"/>
              <a:ext cx="916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TBD…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1DF080-C767-9064-6291-993BFCDC1C3C}"/>
              </a:ext>
            </a:extLst>
          </p:cNvPr>
          <p:cNvGrpSpPr/>
          <p:nvPr/>
        </p:nvGrpSpPr>
        <p:grpSpPr>
          <a:xfrm>
            <a:off x="3334187" y="1613534"/>
            <a:ext cx="1988403" cy="4835885"/>
            <a:chOff x="3334187" y="1613534"/>
            <a:chExt cx="1988403" cy="483588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3985D3-ECE9-860E-81CC-CBE83C72AC3F}"/>
                </a:ext>
              </a:extLst>
            </p:cNvPr>
            <p:cNvCxnSpPr>
              <a:cxnSpLocks/>
            </p:cNvCxnSpPr>
            <p:nvPr/>
          </p:nvCxnSpPr>
          <p:spPr>
            <a:xfrm>
              <a:off x="3334187" y="1613534"/>
              <a:ext cx="0" cy="4835885"/>
            </a:xfrm>
            <a:prstGeom prst="line">
              <a:avLst/>
            </a:prstGeom>
            <a:ln w="53975">
              <a:solidFill>
                <a:schemeClr val="accent2">
                  <a:lumMod val="75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081101-AE26-D598-26AD-C8FF33C0A9C5}"/>
                </a:ext>
              </a:extLst>
            </p:cNvPr>
            <p:cNvGrpSpPr/>
            <p:nvPr/>
          </p:nvGrpSpPr>
          <p:grpSpPr>
            <a:xfrm>
              <a:off x="3334187" y="5634669"/>
              <a:ext cx="1988403" cy="369332"/>
              <a:chOff x="3334187" y="5531037"/>
              <a:chExt cx="1988403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C2193B-5EC3-1BBE-9C5E-0136F9EF6574}"/>
                  </a:ext>
                </a:extLst>
              </p:cNvPr>
              <p:cNvSpPr txBox="1"/>
              <p:nvPr/>
            </p:nvSpPr>
            <p:spPr>
              <a:xfrm>
                <a:off x="3884837" y="5531037"/>
                <a:ext cx="1437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 are here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A2F43AE-C38A-89B5-7CDB-96D41034A92F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flipH="1">
                <a:off x="3334187" y="5715703"/>
                <a:ext cx="550650" cy="1002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Pentagon 5">
            <a:extLst>
              <a:ext uri="{FF2B5EF4-FFF2-40B4-BE49-F238E27FC236}">
                <a16:creationId xmlns:a16="http://schemas.microsoft.com/office/drawing/2014/main" id="{8975867A-D497-F374-B59A-B6B4265B7C1A}"/>
              </a:ext>
            </a:extLst>
          </p:cNvPr>
          <p:cNvSpPr/>
          <p:nvPr/>
        </p:nvSpPr>
        <p:spPr>
          <a:xfrm>
            <a:off x="2090778" y="2323404"/>
            <a:ext cx="3167022" cy="274320"/>
          </a:xfrm>
          <a:prstGeom prst="homePlate">
            <a:avLst>
              <a:gd name="adj" fmla="val 0"/>
            </a:avLst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2004" rIns="0" bIns="3200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BUILDING CONDITIONS SURVEY</a:t>
            </a:r>
          </a:p>
        </p:txBody>
      </p:sp>
      <p:sp>
        <p:nvSpPr>
          <p:cNvPr id="15" name="Pentagon 8">
            <a:extLst>
              <a:ext uri="{FF2B5EF4-FFF2-40B4-BE49-F238E27FC236}">
                <a16:creationId xmlns:a16="http://schemas.microsoft.com/office/drawing/2014/main" id="{4D72CBC4-E780-DF00-23A8-99D3612BBA5C}"/>
              </a:ext>
            </a:extLst>
          </p:cNvPr>
          <p:cNvSpPr/>
          <p:nvPr/>
        </p:nvSpPr>
        <p:spPr>
          <a:xfrm>
            <a:off x="2290801" y="3516134"/>
            <a:ext cx="2345965" cy="27432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2004" rIns="0" bIns="3200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bg1"/>
                </a:solidFill>
              </a:rPr>
              <a:t>PRE-REF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A01AE9-8A8B-CEE9-621C-00C4050EFEBE}"/>
              </a:ext>
            </a:extLst>
          </p:cNvPr>
          <p:cNvGrpSpPr/>
          <p:nvPr/>
        </p:nvGrpSpPr>
        <p:grpSpPr>
          <a:xfrm>
            <a:off x="2290802" y="2804895"/>
            <a:ext cx="3930704" cy="281826"/>
            <a:chOff x="2290802" y="2718435"/>
            <a:chExt cx="3930704" cy="281826"/>
          </a:xfrm>
        </p:grpSpPr>
        <p:sp>
          <p:nvSpPr>
            <p:cNvPr id="9" name="Pentagon 5">
              <a:extLst>
                <a:ext uri="{FF2B5EF4-FFF2-40B4-BE49-F238E27FC236}">
                  <a16:creationId xmlns:a16="http://schemas.microsoft.com/office/drawing/2014/main" id="{5F5B2D80-4695-79C8-6215-5CE7DAA445C0}"/>
                </a:ext>
              </a:extLst>
            </p:cNvPr>
            <p:cNvSpPr/>
            <p:nvPr/>
          </p:nvSpPr>
          <p:spPr>
            <a:xfrm>
              <a:off x="2290802" y="2718435"/>
              <a:ext cx="702333" cy="27432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2004" rIns="0" bIns="320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864B76-2EFA-D337-635E-9B910E9BF9AD}"/>
                </a:ext>
              </a:extLst>
            </p:cNvPr>
            <p:cNvSpPr txBox="1"/>
            <p:nvPr/>
          </p:nvSpPr>
          <p:spPr>
            <a:xfrm>
              <a:off x="2961930" y="2723262"/>
              <a:ext cx="3259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 BCS PRELIMINARY HIGH PRIORITY FINDINGS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243B8D-DFE7-43B7-AD19-079456B31D6C}"/>
              </a:ext>
            </a:extLst>
          </p:cNvPr>
          <p:cNvGrpSpPr/>
          <p:nvPr/>
        </p:nvGrpSpPr>
        <p:grpSpPr>
          <a:xfrm>
            <a:off x="4342749" y="3376917"/>
            <a:ext cx="558288" cy="545774"/>
            <a:chOff x="0" y="0"/>
            <a:chExt cx="667782" cy="66778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CFF0F6-EC39-93A7-A46C-89C59294009E}"/>
                </a:ext>
              </a:extLst>
            </p:cNvPr>
            <p:cNvSpPr/>
            <p:nvPr/>
          </p:nvSpPr>
          <p:spPr bwMode="auto">
            <a:xfrm>
              <a:off x="0" y="0"/>
              <a:ext cx="667782" cy="66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E7B756-80D7-A76F-352C-6CA5B0B9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6" y="179232"/>
              <a:ext cx="531111" cy="30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37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DE7A9AC-DC4C-B113-15D0-E71E4A9BA189}"/>
              </a:ext>
            </a:extLst>
          </p:cNvPr>
          <p:cNvSpPr txBox="1"/>
          <p:nvPr/>
        </p:nvSpPr>
        <p:spPr>
          <a:xfrm>
            <a:off x="2108324" y="1287781"/>
            <a:ext cx="8882890" cy="325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2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/>
              </a:rPr>
              <a:t>Based upon voter referendum in Dec. 2025 and contingent upon confirmation of scope and budgets.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87ABF1-B7B7-AE03-FD68-A58AAEBBF5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347" y="1604005"/>
            <a:ext cx="10310920" cy="51533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3386F58-3073-E182-7C77-2A608DC89C02}"/>
              </a:ext>
            </a:extLst>
          </p:cNvPr>
          <p:cNvSpPr txBox="1"/>
          <p:nvPr/>
        </p:nvSpPr>
        <p:spPr>
          <a:xfrm>
            <a:off x="5991260" y="2682161"/>
            <a:ext cx="19640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wis721 BT" panose="020B0504020202020204" pitchFamily="34" charset="0"/>
              </a:rPr>
              <a:t>Pre-Referendum Phase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7F5E66-B2FF-F688-6C46-88A4C24034BE}"/>
              </a:ext>
            </a:extLst>
          </p:cNvPr>
          <p:cNvCxnSpPr>
            <a:cxnSpLocks/>
          </p:cNvCxnSpPr>
          <p:nvPr/>
        </p:nvCxnSpPr>
        <p:spPr>
          <a:xfrm>
            <a:off x="4500579" y="3330479"/>
            <a:ext cx="1375543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C921BEED-9F90-9BC7-6758-2D4AEE952463}"/>
              </a:ext>
            </a:extLst>
          </p:cNvPr>
          <p:cNvSpPr/>
          <p:nvPr/>
        </p:nvSpPr>
        <p:spPr>
          <a:xfrm>
            <a:off x="5625813" y="3095819"/>
            <a:ext cx="455863" cy="406429"/>
          </a:xfrm>
          <a:prstGeom prst="star5">
            <a:avLst>
              <a:gd name="adj" fmla="val 14580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3E2391-FD39-2374-2401-E9FD0C71B6CF}"/>
              </a:ext>
            </a:extLst>
          </p:cNvPr>
          <p:cNvSpPr txBox="1"/>
          <p:nvPr/>
        </p:nvSpPr>
        <p:spPr>
          <a:xfrm>
            <a:off x="5011653" y="3687905"/>
            <a:ext cx="59795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wis721 BT" panose="020B0504020202020204" pitchFamily="34" charset="0"/>
              </a:rPr>
              <a:t>Consultant Team Assembled (A/E, CM, Finance, Legal, Bond, SEQRA, </a:t>
            </a:r>
            <a:r>
              <a:rPr lang="en-US" sz="1200" b="1" dirty="0">
                <a:solidFill>
                  <a:srgbClr val="FF0000"/>
                </a:solidFill>
                <a:latin typeface="Swis721 BT" panose="020B0504020202020204" pitchFamily="34" charset="0"/>
              </a:rPr>
              <a:t>Other?</a:t>
            </a:r>
            <a:r>
              <a:rPr lang="en-US" sz="1200" b="1" dirty="0">
                <a:latin typeface="Swis721 BT" panose="020B0504020202020204" pitchFamily="34" charset="0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5DCCEB-FE6B-0FF7-C270-F67C8248A805}"/>
              </a:ext>
            </a:extLst>
          </p:cNvPr>
          <p:cNvSpPr txBox="1"/>
          <p:nvPr/>
        </p:nvSpPr>
        <p:spPr>
          <a:xfrm>
            <a:off x="5920505" y="4158172"/>
            <a:ext cx="44894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wis721 BT" panose="020B0504020202020204" pitchFamily="34" charset="0"/>
              </a:rPr>
              <a:t>Facilities Committee and Board of Education Meetings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85629B-AED4-34A1-3176-139336C6BA3C}"/>
              </a:ext>
            </a:extLst>
          </p:cNvPr>
          <p:cNvSpPr txBox="1"/>
          <p:nvPr/>
        </p:nvSpPr>
        <p:spPr>
          <a:xfrm flipH="1">
            <a:off x="4015764" y="416844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0AEDBB-25DF-6D0F-B480-A8751A5878DF}"/>
              </a:ext>
            </a:extLst>
          </p:cNvPr>
          <p:cNvSpPr txBox="1"/>
          <p:nvPr/>
        </p:nvSpPr>
        <p:spPr>
          <a:xfrm flipH="1">
            <a:off x="4825770" y="416350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A41D04-53DC-7F8B-B51F-D646311D4878}"/>
              </a:ext>
            </a:extLst>
          </p:cNvPr>
          <p:cNvSpPr txBox="1"/>
          <p:nvPr/>
        </p:nvSpPr>
        <p:spPr>
          <a:xfrm flipH="1">
            <a:off x="5256755" y="416350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1F956-1A21-3292-F60F-08C38D1E6831}"/>
              </a:ext>
            </a:extLst>
          </p:cNvPr>
          <p:cNvSpPr txBox="1"/>
          <p:nvPr/>
        </p:nvSpPr>
        <p:spPr>
          <a:xfrm>
            <a:off x="9656287" y="4680505"/>
            <a:ext cx="18575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wis721 BT" panose="020B0504020202020204" pitchFamily="34" charset="0"/>
              </a:rPr>
              <a:t>Stakeholder /</a:t>
            </a:r>
          </a:p>
          <a:p>
            <a:r>
              <a:rPr lang="en-US" sz="1200" b="1" dirty="0">
                <a:latin typeface="Swis721 BT" panose="020B0504020202020204" pitchFamily="34" charset="0"/>
              </a:rPr>
              <a:t>User Group Meetings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88C389-8579-7E2C-6061-1C499D785409}"/>
              </a:ext>
            </a:extLst>
          </p:cNvPr>
          <p:cNvCxnSpPr>
            <a:cxnSpLocks/>
          </p:cNvCxnSpPr>
          <p:nvPr/>
        </p:nvCxnSpPr>
        <p:spPr>
          <a:xfrm>
            <a:off x="4916281" y="4911338"/>
            <a:ext cx="4777963" cy="0"/>
          </a:xfrm>
          <a:prstGeom prst="line">
            <a:avLst/>
          </a:prstGeom>
          <a:ln w="1270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CC88011-4E30-4899-5DB7-A86A3587D29A}"/>
              </a:ext>
            </a:extLst>
          </p:cNvPr>
          <p:cNvSpPr txBox="1"/>
          <p:nvPr/>
        </p:nvSpPr>
        <p:spPr>
          <a:xfrm>
            <a:off x="5853744" y="5266566"/>
            <a:ext cx="17357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wis721 BT" panose="020B0504020202020204" pitchFamily="34" charset="0"/>
              </a:rPr>
              <a:t>Scope Development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9DACEFA-C286-1A88-EA8D-C176EA6FDDA8}"/>
              </a:ext>
            </a:extLst>
          </p:cNvPr>
          <p:cNvCxnSpPr>
            <a:cxnSpLocks/>
          </p:cNvCxnSpPr>
          <p:nvPr/>
        </p:nvCxnSpPr>
        <p:spPr>
          <a:xfrm>
            <a:off x="4916281" y="5410288"/>
            <a:ext cx="714024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E89BDB-A334-B6B8-5607-44069AF1BB34}"/>
              </a:ext>
            </a:extLst>
          </p:cNvPr>
          <p:cNvCxnSpPr>
            <a:cxnSpLocks/>
          </p:cNvCxnSpPr>
          <p:nvPr/>
        </p:nvCxnSpPr>
        <p:spPr>
          <a:xfrm>
            <a:off x="4916281" y="5922343"/>
            <a:ext cx="1030461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1C99299-1DA3-A617-FEF3-750B1B20B02F}"/>
              </a:ext>
            </a:extLst>
          </p:cNvPr>
          <p:cNvSpPr txBox="1"/>
          <p:nvPr/>
        </p:nvSpPr>
        <p:spPr>
          <a:xfrm flipH="1">
            <a:off x="2735183" y="416350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519EC0-7F0D-14AE-D6AC-385A367AEA60}"/>
              </a:ext>
            </a:extLst>
          </p:cNvPr>
          <p:cNvSpPr txBox="1"/>
          <p:nvPr/>
        </p:nvSpPr>
        <p:spPr>
          <a:xfrm>
            <a:off x="3484548" y="6031655"/>
            <a:ext cx="19909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wis721 BT" panose="020B0504020202020204" pitchFamily="34" charset="0"/>
              </a:rPr>
              <a:t>Communications &amp; Interpretation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234C18-095E-A64A-E10B-F8BE7F48082B}"/>
              </a:ext>
            </a:extLst>
          </p:cNvPr>
          <p:cNvSpPr txBox="1"/>
          <p:nvPr/>
        </p:nvSpPr>
        <p:spPr>
          <a:xfrm>
            <a:off x="6539505" y="6031655"/>
            <a:ext cx="9212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wis721 BT" panose="020B0504020202020204" pitchFamily="34" charset="0"/>
              </a:rPr>
              <a:t>DESIGN</a:t>
            </a:r>
          </a:p>
        </p:txBody>
      </p:sp>
      <p:pic>
        <p:nvPicPr>
          <p:cNvPr id="76" name="Picture 75" descr="Vote PNG Images Transparent Free Download | PNGMart.com">
            <a:extLst>
              <a:ext uri="{FF2B5EF4-FFF2-40B4-BE49-F238E27FC236}">
                <a16:creationId xmlns:a16="http://schemas.microsoft.com/office/drawing/2014/main" id="{5582691C-93A5-6CA3-39C1-0B62C7825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512" y="6129784"/>
            <a:ext cx="954348" cy="627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683C82-001F-2481-EE99-90C0704D8E85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Pre-Referendum Timeline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C79506-049E-3E7A-4F97-4D6508B5663E}"/>
              </a:ext>
            </a:extLst>
          </p:cNvPr>
          <p:cNvSpPr txBox="1"/>
          <p:nvPr/>
        </p:nvSpPr>
        <p:spPr>
          <a:xfrm>
            <a:off x="6165606" y="3205400"/>
            <a:ext cx="37022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wis721 BT" panose="020B0504020202020204" pitchFamily="34" charset="0"/>
              </a:rPr>
              <a:t>Proposition Resolution &amp; SEQRA Determination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D5F62-C9F7-017A-5C54-EE3287693B41}"/>
              </a:ext>
            </a:extLst>
          </p:cNvPr>
          <p:cNvSpPr txBox="1"/>
          <p:nvPr/>
        </p:nvSpPr>
        <p:spPr>
          <a:xfrm flipH="1">
            <a:off x="2429180" y="416350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04664-F7DF-C354-DD19-185FEE687E64}"/>
              </a:ext>
            </a:extLst>
          </p:cNvPr>
          <p:cNvSpPr txBox="1"/>
          <p:nvPr/>
        </p:nvSpPr>
        <p:spPr>
          <a:xfrm flipH="1">
            <a:off x="3597761" y="4171032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3A716-5541-5EA4-97D7-40E40E389F2A}"/>
              </a:ext>
            </a:extLst>
          </p:cNvPr>
          <p:cNvSpPr txBox="1"/>
          <p:nvPr/>
        </p:nvSpPr>
        <p:spPr>
          <a:xfrm flipH="1">
            <a:off x="5695100" y="416350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47765C-8BBF-E967-D09B-565715E50265}"/>
              </a:ext>
            </a:extLst>
          </p:cNvPr>
          <p:cNvCxnSpPr>
            <a:cxnSpLocks/>
          </p:cNvCxnSpPr>
          <p:nvPr/>
        </p:nvCxnSpPr>
        <p:spPr>
          <a:xfrm>
            <a:off x="5701640" y="5924277"/>
            <a:ext cx="3879682" cy="0"/>
          </a:xfrm>
          <a:prstGeom prst="line">
            <a:avLst/>
          </a:prstGeom>
          <a:ln w="127000">
            <a:solidFill>
              <a:srgbClr val="0380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tar: 5 Points 67">
            <a:extLst>
              <a:ext uri="{FF2B5EF4-FFF2-40B4-BE49-F238E27FC236}">
                <a16:creationId xmlns:a16="http://schemas.microsoft.com/office/drawing/2014/main" id="{5CF0D2E5-F29D-F27D-309C-9961EC24E819}"/>
              </a:ext>
            </a:extLst>
          </p:cNvPr>
          <p:cNvSpPr/>
          <p:nvPr/>
        </p:nvSpPr>
        <p:spPr>
          <a:xfrm>
            <a:off x="5630305" y="5635959"/>
            <a:ext cx="535302" cy="498557"/>
          </a:xfrm>
          <a:prstGeom prst="star5">
            <a:avLst>
              <a:gd name="adj" fmla="val 14580"/>
              <a:gd name="hf" fmla="val 105146"/>
              <a:gd name="vf" fmla="val 110557"/>
            </a:avLst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A5A1B-B73D-6CB9-445A-73C874381379}"/>
              </a:ext>
            </a:extLst>
          </p:cNvPr>
          <p:cNvSpPr txBox="1"/>
          <p:nvPr/>
        </p:nvSpPr>
        <p:spPr>
          <a:xfrm flipH="1">
            <a:off x="4403384" y="416844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05189C-A292-2F06-5A50-B9ACA8E6CAC9}"/>
              </a:ext>
            </a:extLst>
          </p:cNvPr>
          <p:cNvGrpSpPr/>
          <p:nvPr/>
        </p:nvGrpSpPr>
        <p:grpSpPr>
          <a:xfrm>
            <a:off x="1392642" y="1917836"/>
            <a:ext cx="1969392" cy="4835885"/>
            <a:chOff x="1366607" y="1613534"/>
            <a:chExt cx="1969392" cy="483588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D6DC5B-B2B3-DADC-D217-C1A98A16F8BE}"/>
                </a:ext>
              </a:extLst>
            </p:cNvPr>
            <p:cNvCxnSpPr>
              <a:cxnSpLocks/>
            </p:cNvCxnSpPr>
            <p:nvPr/>
          </p:nvCxnSpPr>
          <p:spPr>
            <a:xfrm>
              <a:off x="3334187" y="1613534"/>
              <a:ext cx="0" cy="4835885"/>
            </a:xfrm>
            <a:prstGeom prst="line">
              <a:avLst/>
            </a:prstGeom>
            <a:ln w="53975">
              <a:solidFill>
                <a:schemeClr val="accent2">
                  <a:lumMod val="75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705574-17D3-0793-E075-E0A4E97B4569}"/>
                </a:ext>
              </a:extLst>
            </p:cNvPr>
            <p:cNvGrpSpPr/>
            <p:nvPr/>
          </p:nvGrpSpPr>
          <p:grpSpPr>
            <a:xfrm>
              <a:off x="1366607" y="5911242"/>
              <a:ext cx="1969392" cy="369332"/>
              <a:chOff x="1366607" y="5807610"/>
              <a:chExt cx="1969392" cy="36933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8B6F3-22D3-80F8-5057-D9B48F1E5E7E}"/>
                  </a:ext>
                </a:extLst>
              </p:cNvPr>
              <p:cNvSpPr txBox="1"/>
              <p:nvPr/>
            </p:nvSpPr>
            <p:spPr>
              <a:xfrm>
                <a:off x="1366607" y="5807610"/>
                <a:ext cx="1437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 are here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704D8DC-CB8D-DB61-8FD9-C4407D130D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85349" y="5992276"/>
                <a:ext cx="550650" cy="1002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F16345-C551-84DC-5F10-8CE220F6B9FF}"/>
              </a:ext>
            </a:extLst>
          </p:cNvPr>
          <p:cNvCxnSpPr>
            <a:cxnSpLocks/>
          </p:cNvCxnSpPr>
          <p:nvPr/>
        </p:nvCxnSpPr>
        <p:spPr>
          <a:xfrm>
            <a:off x="1328467" y="2824789"/>
            <a:ext cx="4547655" cy="0"/>
          </a:xfrm>
          <a:prstGeom prst="line">
            <a:avLst/>
          </a:prstGeom>
          <a:ln w="1270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2E6370-DE19-C26F-049E-767700DD5ED5}"/>
              </a:ext>
            </a:extLst>
          </p:cNvPr>
          <p:cNvCxnSpPr>
            <a:cxnSpLocks/>
          </p:cNvCxnSpPr>
          <p:nvPr/>
        </p:nvCxnSpPr>
        <p:spPr>
          <a:xfrm>
            <a:off x="1328467" y="3852416"/>
            <a:ext cx="3587814" cy="0"/>
          </a:xfrm>
          <a:prstGeom prst="line">
            <a:avLst/>
          </a:prstGeom>
          <a:ln w="1270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2096245-B134-D72F-1A7B-F28E23C4874C}"/>
              </a:ext>
            </a:extLst>
          </p:cNvPr>
          <p:cNvSpPr txBox="1"/>
          <p:nvPr/>
        </p:nvSpPr>
        <p:spPr>
          <a:xfrm flipH="1">
            <a:off x="3182553" y="4163508"/>
            <a:ext cx="1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51071D-0763-2B78-0CEC-BE5979B567C2}"/>
              </a:ext>
            </a:extLst>
          </p:cNvPr>
          <p:cNvCxnSpPr>
            <a:cxnSpLocks/>
          </p:cNvCxnSpPr>
          <p:nvPr/>
        </p:nvCxnSpPr>
        <p:spPr>
          <a:xfrm>
            <a:off x="1328467" y="4911338"/>
            <a:ext cx="3587814" cy="0"/>
          </a:xfrm>
          <a:prstGeom prst="line">
            <a:avLst/>
          </a:prstGeom>
          <a:ln w="127000">
            <a:solidFill>
              <a:srgbClr val="3FD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985323-94D4-C8F6-9228-0D5857B18A37}"/>
              </a:ext>
            </a:extLst>
          </p:cNvPr>
          <p:cNvCxnSpPr>
            <a:cxnSpLocks/>
          </p:cNvCxnSpPr>
          <p:nvPr/>
        </p:nvCxnSpPr>
        <p:spPr>
          <a:xfrm>
            <a:off x="1328467" y="5410285"/>
            <a:ext cx="3587814" cy="0"/>
          </a:xfrm>
          <a:prstGeom prst="line">
            <a:avLst/>
          </a:prstGeom>
          <a:ln w="127000">
            <a:solidFill>
              <a:srgbClr val="FF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A356CE-4F29-820C-BA7F-CD6F6F828592}"/>
              </a:ext>
            </a:extLst>
          </p:cNvPr>
          <p:cNvCxnSpPr>
            <a:cxnSpLocks/>
          </p:cNvCxnSpPr>
          <p:nvPr/>
        </p:nvCxnSpPr>
        <p:spPr>
          <a:xfrm>
            <a:off x="1328467" y="5922343"/>
            <a:ext cx="3587814" cy="0"/>
          </a:xfrm>
          <a:prstGeom prst="line">
            <a:avLst/>
          </a:prstGeom>
          <a:ln w="127000">
            <a:solidFill>
              <a:srgbClr val="4FFF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1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DE2D-D25B-A808-6D48-39B06B7EB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8D4068-71FE-0D6D-0C88-977D3C82EA89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normalizeH="0" baseline="0" noProof="0" dirty="0">
                <a:ln w="0"/>
                <a:uLnTx/>
                <a:uFillTx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Pre-Referendum Next Steps…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641FF-12B6-75D6-C3B4-66566C28D46E}"/>
              </a:ext>
            </a:extLst>
          </p:cNvPr>
          <p:cNvSpPr txBox="1"/>
          <p:nvPr/>
        </p:nvSpPr>
        <p:spPr>
          <a:xfrm>
            <a:off x="1593410" y="1345504"/>
            <a:ext cx="620255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Establish Overall Project Budget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Scope Development &amp; Pricing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CCMS Parent Drop-Off/Cafeteria Addition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CCHS Restroom/Concession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Other work? (CCHS, CCMS, CES, COH, WAES)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SEQRA Determination/Wetlands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Retain Subconsultants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Geotech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Surveyor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Kitchen?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Others?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SED Preliminary Submission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Timeline – Referendum Date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Communication Strategy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D81FB2-A6E8-629A-DF3B-24C05FC51836}"/>
              </a:ext>
            </a:extLst>
          </p:cNvPr>
          <p:cNvGrpSpPr/>
          <p:nvPr/>
        </p:nvGrpSpPr>
        <p:grpSpPr>
          <a:xfrm flipH="1">
            <a:off x="7786441" y="2465614"/>
            <a:ext cx="4405559" cy="4392386"/>
            <a:chOff x="0" y="6358355"/>
            <a:chExt cx="4405559" cy="439238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8F8FC2D-3310-1C07-2D55-AE4693429AF3}"/>
                </a:ext>
              </a:extLst>
            </p:cNvPr>
            <p:cNvSpPr/>
            <p:nvPr/>
          </p:nvSpPr>
          <p:spPr>
            <a:xfrm rot="-10800000">
              <a:off x="9525" y="6358355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0718380-3492-7ADE-EA7D-1FE7AD21AC02}"/>
                </a:ext>
              </a:extLst>
            </p:cNvPr>
            <p:cNvSpPr/>
            <p:nvPr/>
          </p:nvSpPr>
          <p:spPr>
            <a:xfrm>
              <a:off x="1083809" y="6386930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B50218B-1687-8EBF-EE0E-7075ADCFCFC1}"/>
                </a:ext>
              </a:extLst>
            </p:cNvPr>
            <p:cNvSpPr/>
            <p:nvPr/>
          </p:nvSpPr>
          <p:spPr>
            <a:xfrm>
              <a:off x="0" y="7470739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7AC2F76-CA76-A18C-B6EE-4010418D500D}"/>
                </a:ext>
              </a:extLst>
            </p:cNvPr>
            <p:cNvSpPr/>
            <p:nvPr/>
          </p:nvSpPr>
          <p:spPr>
            <a:xfrm rot="-10800000">
              <a:off x="0" y="8554548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7378BCD-7D3E-AA00-3BEE-75D8EF4A149E}"/>
                </a:ext>
              </a:extLst>
            </p:cNvPr>
            <p:cNvSpPr/>
            <p:nvPr/>
          </p:nvSpPr>
          <p:spPr>
            <a:xfrm rot="-5400000">
              <a:off x="1083809" y="8554548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64900F0-877A-4F39-7DD6-799707AC369A}"/>
                </a:ext>
              </a:extLst>
            </p:cNvPr>
            <p:cNvSpPr/>
            <p:nvPr/>
          </p:nvSpPr>
          <p:spPr>
            <a:xfrm rot="-10800000">
              <a:off x="1083809" y="9623721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2288DF8-4323-F20A-EDED-0A6166E71439}"/>
                </a:ext>
              </a:extLst>
            </p:cNvPr>
            <p:cNvSpPr/>
            <p:nvPr/>
          </p:nvSpPr>
          <p:spPr>
            <a:xfrm rot="-10800000">
              <a:off x="3321750" y="8583123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AC0C31A-1930-FED7-3207-0B5BE945FCD4}"/>
                </a:ext>
              </a:extLst>
            </p:cNvPr>
            <p:cNvSpPr/>
            <p:nvPr/>
          </p:nvSpPr>
          <p:spPr>
            <a:xfrm>
              <a:off x="3321750" y="7499314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6628AAF-10CA-3E0B-60CE-7461A3C68CAF}"/>
                </a:ext>
              </a:extLst>
            </p:cNvPr>
            <p:cNvSpPr/>
            <p:nvPr/>
          </p:nvSpPr>
          <p:spPr>
            <a:xfrm>
              <a:off x="2237941" y="9666932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36C38D3-F5C7-1EC0-433D-5FE930C699D4}"/>
                </a:ext>
              </a:extLst>
            </p:cNvPr>
            <p:cNvSpPr/>
            <p:nvPr/>
          </p:nvSpPr>
          <p:spPr>
            <a:xfrm>
              <a:off x="3321750" y="9666932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1F60F2B-30B7-0171-AEA7-3B7883CCA52E}"/>
                </a:ext>
              </a:extLst>
            </p:cNvPr>
            <p:cNvSpPr/>
            <p:nvPr/>
          </p:nvSpPr>
          <p:spPr>
            <a:xfrm rot="5400000">
              <a:off x="0" y="9638357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29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B060D-7113-C15C-083F-B62FFF06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C5B297-E9F1-DC31-8DFC-655BC5CBD3F7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normalizeH="0" baseline="0" noProof="0" dirty="0">
                <a:ln w="0"/>
                <a:uLnTx/>
                <a:uFillTx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Questions?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7F4D74-95D2-BDEE-AC43-4AF7DBC3C728}"/>
              </a:ext>
            </a:extLst>
          </p:cNvPr>
          <p:cNvGrpSpPr/>
          <p:nvPr/>
        </p:nvGrpSpPr>
        <p:grpSpPr>
          <a:xfrm>
            <a:off x="1473258" y="1180880"/>
            <a:ext cx="10452945" cy="5444864"/>
            <a:chOff x="670618" y="957360"/>
            <a:chExt cx="10452945" cy="5444864"/>
          </a:xfrm>
          <a:effectLst/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E2F2CB-3840-B5E6-0913-0BAA521C2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18" y="957360"/>
              <a:ext cx="10452945" cy="544486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975F77-A47B-8CC1-0E40-AD6E8DC5DDE1}"/>
                </a:ext>
              </a:extLst>
            </p:cNvPr>
            <p:cNvSpPr txBox="1"/>
            <p:nvPr/>
          </p:nvSpPr>
          <p:spPr>
            <a:xfrm>
              <a:off x="1785366" y="1342127"/>
              <a:ext cx="8526275" cy="1131079"/>
            </a:xfrm>
            <a:prstGeom prst="rect">
              <a:avLst/>
            </a:prstGeom>
            <a:noFill/>
            <a:effectLst>
              <a:glow rad="139700">
                <a:schemeClr val="tx2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5875" cmpd="sng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wis721 Blk BT" panose="020B0904030502020204" pitchFamily="34" charset="0"/>
                </a:rPr>
                <a:t>“Children are the World’s most valuable resource and its best hope for the future.”</a:t>
              </a:r>
            </a:p>
            <a:p>
              <a:pPr algn="ctr"/>
              <a:r>
                <a:rPr lang="en-US" sz="1950" b="1" i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202020204" pitchFamily="34" charset="0"/>
                  <a:ea typeface="Segoe UI" panose="020B0502040204020203" pitchFamily="34" charset="0"/>
                  <a:cs typeface="Vrinda" panose="020B0502040204020203" pitchFamily="34" charset="0"/>
                </a:rPr>
                <a:t>~John F. Kennedy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03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2F61A-B851-42E7-8F2B-943F2E1D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B276DA-C1AD-83B3-92CC-8FAF2AEBDBD9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normalizeH="0" baseline="0" noProof="0" dirty="0">
                <a:ln w="0"/>
                <a:uLnTx/>
                <a:uFillTx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94E14-E67F-2B03-AFCC-6CBE74EFA19C}"/>
              </a:ext>
            </a:extLst>
          </p:cNvPr>
          <p:cNvSpPr txBox="1"/>
          <p:nvPr/>
        </p:nvSpPr>
        <p:spPr>
          <a:xfrm>
            <a:off x="786477" y="1737360"/>
            <a:ext cx="79753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Review of May 28 Meeting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400" dirty="0"/>
              <a:t>BCS Preliminary Findings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400" dirty="0"/>
              <a:t>2025 Pre-Referendum – preliminary concepts for MS Kitchen / Cafeteria - Kate’s Cocktail Napkin; MS Drop-off Loop; HS Stadium Restrooms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Today’s Meeting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400" dirty="0"/>
              <a:t>2025 Pre-Referendum – </a:t>
            </a:r>
            <a:r>
              <a:rPr lang="en-US" sz="1400" i="1" dirty="0">
                <a:solidFill>
                  <a:srgbClr val="FF0000"/>
                </a:solidFill>
              </a:rPr>
              <a:t>revised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preliminary concepts :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MS Kitchen / Cafeteria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MS Drop-off Loop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HS Stadium Restrooms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400" dirty="0"/>
              <a:t>Next Steps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Decisions to me made on above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Establish Budget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SEQRA Process Update – TPG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400" dirty="0"/>
              <a:t>Completed BCS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Schedule Facilities Committee Review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Schedule Full BOE Presentation</a:t>
            </a:r>
            <a:endParaRPr lang="en-US" sz="1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A4CE0B-3FCA-20B5-5D25-790BA0D4555F}"/>
              </a:ext>
            </a:extLst>
          </p:cNvPr>
          <p:cNvGrpSpPr/>
          <p:nvPr/>
        </p:nvGrpSpPr>
        <p:grpSpPr>
          <a:xfrm flipH="1">
            <a:off x="7786441" y="2465614"/>
            <a:ext cx="4405559" cy="4392386"/>
            <a:chOff x="0" y="6358355"/>
            <a:chExt cx="4405559" cy="439238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820EF36-C91D-5CF0-A444-E4F9CD07DCA8}"/>
                </a:ext>
              </a:extLst>
            </p:cNvPr>
            <p:cNvSpPr/>
            <p:nvPr/>
          </p:nvSpPr>
          <p:spPr>
            <a:xfrm rot="-10800000">
              <a:off x="9525" y="6358355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055DF5E-2883-67C8-8978-B321CCADBA1A}"/>
                </a:ext>
              </a:extLst>
            </p:cNvPr>
            <p:cNvSpPr/>
            <p:nvPr/>
          </p:nvSpPr>
          <p:spPr>
            <a:xfrm>
              <a:off x="1083809" y="6386930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5FC04CD-09A9-76B3-807C-B396D6606CAE}"/>
                </a:ext>
              </a:extLst>
            </p:cNvPr>
            <p:cNvSpPr/>
            <p:nvPr/>
          </p:nvSpPr>
          <p:spPr>
            <a:xfrm>
              <a:off x="0" y="7470739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273AB95-B6AB-41AC-630B-EBBBEA65B0DF}"/>
                </a:ext>
              </a:extLst>
            </p:cNvPr>
            <p:cNvSpPr/>
            <p:nvPr/>
          </p:nvSpPr>
          <p:spPr>
            <a:xfrm rot="-10800000">
              <a:off x="0" y="8554548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134FF51-9998-3B21-A974-37A1E5B0A9D2}"/>
                </a:ext>
              </a:extLst>
            </p:cNvPr>
            <p:cNvSpPr/>
            <p:nvPr/>
          </p:nvSpPr>
          <p:spPr>
            <a:xfrm rot="-5400000">
              <a:off x="1083809" y="8554548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C553DC2-5A06-C819-BCC9-2A460AA14F34}"/>
                </a:ext>
              </a:extLst>
            </p:cNvPr>
            <p:cNvSpPr/>
            <p:nvPr/>
          </p:nvSpPr>
          <p:spPr>
            <a:xfrm rot="-10800000">
              <a:off x="1083809" y="9623721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EA6C7D5-5347-B30D-DE49-CA1944C1DCAF}"/>
                </a:ext>
              </a:extLst>
            </p:cNvPr>
            <p:cNvSpPr/>
            <p:nvPr/>
          </p:nvSpPr>
          <p:spPr>
            <a:xfrm rot="-10800000">
              <a:off x="3321750" y="8583123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98982EE-DBD7-C6FA-4D96-FDE892C6189B}"/>
                </a:ext>
              </a:extLst>
            </p:cNvPr>
            <p:cNvSpPr/>
            <p:nvPr/>
          </p:nvSpPr>
          <p:spPr>
            <a:xfrm>
              <a:off x="3321750" y="7499314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9258229-17B9-8ADA-56F0-8DA0303F5876}"/>
                </a:ext>
              </a:extLst>
            </p:cNvPr>
            <p:cNvSpPr/>
            <p:nvPr/>
          </p:nvSpPr>
          <p:spPr>
            <a:xfrm>
              <a:off x="2237941" y="9666932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F2763C7-3730-9F5A-ADD8-7EED0C664E30}"/>
                </a:ext>
              </a:extLst>
            </p:cNvPr>
            <p:cNvSpPr/>
            <p:nvPr/>
          </p:nvSpPr>
          <p:spPr>
            <a:xfrm>
              <a:off x="3321750" y="9666932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5E30C85-821B-33EF-6FFE-FA1B72C1C844}"/>
                </a:ext>
              </a:extLst>
            </p:cNvPr>
            <p:cNvSpPr/>
            <p:nvPr/>
          </p:nvSpPr>
          <p:spPr>
            <a:xfrm rot="5400000">
              <a:off x="0" y="9638357"/>
              <a:ext cx="1083809" cy="1083809"/>
            </a:xfrm>
            <a:custGeom>
              <a:avLst/>
              <a:gdLst/>
              <a:ahLst/>
              <a:cxnLst/>
              <a:rect l="l" t="t" r="r" b="b"/>
              <a:pathLst>
                <a:path w="1083809" h="1083809">
                  <a:moveTo>
                    <a:pt x="0" y="0"/>
                  </a:moveTo>
                  <a:lnTo>
                    <a:pt x="1083809" y="0"/>
                  </a:lnTo>
                  <a:lnTo>
                    <a:pt x="1083809" y="1083809"/>
                  </a:lnTo>
                  <a:lnTo>
                    <a:pt x="0" y="108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083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1CF3-199B-670A-67B7-01C9B470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04E1815-FAEA-7741-BE4F-DC8EB9569121}"/>
              </a:ext>
            </a:extLst>
          </p:cNvPr>
          <p:cNvGrpSpPr/>
          <p:nvPr/>
        </p:nvGrpSpPr>
        <p:grpSpPr>
          <a:xfrm>
            <a:off x="1752600" y="1548205"/>
            <a:ext cx="4286250" cy="5524500"/>
            <a:chOff x="1752600" y="1162050"/>
            <a:chExt cx="4286250" cy="5524500"/>
          </a:xfrm>
          <a:solidFill>
            <a:srgbClr val="E4E4E4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86B10B-CCE1-F2DB-00AD-D9BE5D74D159}"/>
                </a:ext>
              </a:extLst>
            </p:cNvPr>
            <p:cNvSpPr/>
            <p:nvPr/>
          </p:nvSpPr>
          <p:spPr>
            <a:xfrm>
              <a:off x="1752600" y="1363980"/>
              <a:ext cx="2125980" cy="4404360"/>
            </a:xfrm>
            <a:custGeom>
              <a:avLst/>
              <a:gdLst>
                <a:gd name="connsiteX0" fmla="*/ 0 w 2171700"/>
                <a:gd name="connsiteY0" fmla="*/ 0 h 4404360"/>
                <a:gd name="connsiteX1" fmla="*/ 7620 w 2171700"/>
                <a:gd name="connsiteY1" fmla="*/ 4404360 h 4404360"/>
                <a:gd name="connsiteX2" fmla="*/ 335280 w 2171700"/>
                <a:gd name="connsiteY2" fmla="*/ 4290060 h 4404360"/>
                <a:gd name="connsiteX3" fmla="*/ 335280 w 2171700"/>
                <a:gd name="connsiteY3" fmla="*/ 4236720 h 4404360"/>
                <a:gd name="connsiteX4" fmla="*/ 2171700 w 2171700"/>
                <a:gd name="connsiteY4" fmla="*/ 4236720 h 4404360"/>
                <a:gd name="connsiteX5" fmla="*/ 2171700 w 2171700"/>
                <a:gd name="connsiteY5" fmla="*/ 7620 h 4404360"/>
                <a:gd name="connsiteX6" fmla="*/ 0 w 2171700"/>
                <a:gd name="connsiteY6" fmla="*/ 0 h 440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1700" h="4404360">
                  <a:moveTo>
                    <a:pt x="0" y="0"/>
                  </a:moveTo>
                  <a:lnTo>
                    <a:pt x="7620" y="4404360"/>
                  </a:lnTo>
                  <a:lnTo>
                    <a:pt x="335280" y="4290060"/>
                  </a:lnTo>
                  <a:lnTo>
                    <a:pt x="335280" y="4236720"/>
                  </a:lnTo>
                  <a:lnTo>
                    <a:pt x="2171700" y="4236720"/>
                  </a:lnTo>
                  <a:lnTo>
                    <a:pt x="2171700" y="76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5FE52E-877B-99E1-B157-7C221246C21F}"/>
                </a:ext>
              </a:extLst>
            </p:cNvPr>
            <p:cNvSpPr/>
            <p:nvPr/>
          </p:nvSpPr>
          <p:spPr>
            <a:xfrm>
              <a:off x="3743326" y="1363980"/>
              <a:ext cx="180974" cy="15316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B9524DE-7032-2E3B-AB52-BD196F655D76}"/>
                </a:ext>
              </a:extLst>
            </p:cNvPr>
            <p:cNvSpPr/>
            <p:nvPr/>
          </p:nvSpPr>
          <p:spPr>
            <a:xfrm>
              <a:off x="3924300" y="1162050"/>
              <a:ext cx="2114550" cy="5524500"/>
            </a:xfrm>
            <a:custGeom>
              <a:avLst/>
              <a:gdLst>
                <a:gd name="connsiteX0" fmla="*/ 2114550 w 2114550"/>
                <a:gd name="connsiteY0" fmla="*/ 9525 h 5524500"/>
                <a:gd name="connsiteX1" fmla="*/ 2114550 w 2114550"/>
                <a:gd name="connsiteY1" fmla="*/ 5524500 h 5524500"/>
                <a:gd name="connsiteX2" fmla="*/ 1371600 w 2114550"/>
                <a:gd name="connsiteY2" fmla="*/ 5524500 h 5524500"/>
                <a:gd name="connsiteX3" fmla="*/ 1371600 w 2114550"/>
                <a:gd name="connsiteY3" fmla="*/ 3114675 h 5524500"/>
                <a:gd name="connsiteX4" fmla="*/ 1228725 w 2114550"/>
                <a:gd name="connsiteY4" fmla="*/ 3114675 h 5524500"/>
                <a:gd name="connsiteX5" fmla="*/ 1228725 w 2114550"/>
                <a:gd name="connsiteY5" fmla="*/ 1295400 h 5524500"/>
                <a:gd name="connsiteX6" fmla="*/ 1228725 w 2114550"/>
                <a:gd name="connsiteY6" fmla="*/ 1257300 h 5524500"/>
                <a:gd name="connsiteX7" fmla="*/ 895350 w 2114550"/>
                <a:gd name="connsiteY7" fmla="*/ 1257300 h 5524500"/>
                <a:gd name="connsiteX8" fmla="*/ 895350 w 2114550"/>
                <a:gd name="connsiteY8" fmla="*/ 1343025 h 5524500"/>
                <a:gd name="connsiteX9" fmla="*/ 0 w 2114550"/>
                <a:gd name="connsiteY9" fmla="*/ 1343025 h 5524500"/>
                <a:gd name="connsiteX10" fmla="*/ 0 w 2114550"/>
                <a:gd name="connsiteY10" fmla="*/ 1343025 h 5524500"/>
                <a:gd name="connsiteX11" fmla="*/ 0 w 2114550"/>
                <a:gd name="connsiteY11" fmla="*/ 962025 h 5524500"/>
                <a:gd name="connsiteX12" fmla="*/ 933450 w 2114550"/>
                <a:gd name="connsiteY12" fmla="*/ 962025 h 5524500"/>
                <a:gd name="connsiteX13" fmla="*/ 933450 w 2114550"/>
                <a:gd name="connsiteY13" fmla="*/ 0 h 5524500"/>
                <a:gd name="connsiteX14" fmla="*/ 2114550 w 2114550"/>
                <a:gd name="connsiteY14" fmla="*/ 9525 h 552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4550" h="5524500">
                  <a:moveTo>
                    <a:pt x="2114550" y="9525"/>
                  </a:moveTo>
                  <a:lnTo>
                    <a:pt x="2114550" y="5524500"/>
                  </a:lnTo>
                  <a:lnTo>
                    <a:pt x="1371600" y="5524500"/>
                  </a:lnTo>
                  <a:lnTo>
                    <a:pt x="1371600" y="3114675"/>
                  </a:lnTo>
                  <a:lnTo>
                    <a:pt x="1228725" y="3114675"/>
                  </a:lnTo>
                  <a:lnTo>
                    <a:pt x="1228725" y="1295400"/>
                  </a:lnTo>
                  <a:lnTo>
                    <a:pt x="1228725" y="1257300"/>
                  </a:lnTo>
                  <a:lnTo>
                    <a:pt x="895350" y="1257300"/>
                  </a:lnTo>
                  <a:lnTo>
                    <a:pt x="895350" y="1343025"/>
                  </a:lnTo>
                  <a:lnTo>
                    <a:pt x="0" y="1343025"/>
                  </a:lnTo>
                  <a:lnTo>
                    <a:pt x="0" y="1343025"/>
                  </a:lnTo>
                  <a:lnTo>
                    <a:pt x="0" y="962025"/>
                  </a:lnTo>
                  <a:lnTo>
                    <a:pt x="933450" y="962025"/>
                  </a:lnTo>
                  <a:lnTo>
                    <a:pt x="933450" y="0"/>
                  </a:lnTo>
                  <a:lnTo>
                    <a:pt x="2114550" y="95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9C86DB-46E1-45B1-C4DB-1E56FAB4522B}"/>
                </a:ext>
              </a:extLst>
            </p:cNvPr>
            <p:cNvSpPr/>
            <p:nvPr/>
          </p:nvSpPr>
          <p:spPr>
            <a:xfrm>
              <a:off x="3743326" y="4244340"/>
              <a:ext cx="1596388" cy="1356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23DD2D4-513A-8AB0-C152-E206DF1DEF90}"/>
                </a:ext>
              </a:extLst>
            </p:cNvPr>
            <p:cNvSpPr/>
            <p:nvPr/>
          </p:nvSpPr>
          <p:spPr>
            <a:xfrm>
              <a:off x="3457575" y="5514975"/>
              <a:ext cx="1905000" cy="998220"/>
            </a:xfrm>
            <a:custGeom>
              <a:avLst/>
              <a:gdLst>
                <a:gd name="connsiteX0" fmla="*/ 1990725 w 2019300"/>
                <a:gd name="connsiteY0" fmla="*/ 762000 h 1181100"/>
                <a:gd name="connsiteX1" fmla="*/ 895350 w 2019300"/>
                <a:gd name="connsiteY1" fmla="*/ 762000 h 1181100"/>
                <a:gd name="connsiteX2" fmla="*/ 895350 w 2019300"/>
                <a:gd name="connsiteY2" fmla="*/ 0 h 1181100"/>
                <a:gd name="connsiteX3" fmla="*/ 85725 w 2019300"/>
                <a:gd name="connsiteY3" fmla="*/ 0 h 1181100"/>
                <a:gd name="connsiteX4" fmla="*/ 85725 w 2019300"/>
                <a:gd name="connsiteY4" fmla="*/ 647700 h 1181100"/>
                <a:gd name="connsiteX5" fmla="*/ 0 w 2019300"/>
                <a:gd name="connsiteY5" fmla="*/ 1181100 h 1181100"/>
                <a:gd name="connsiteX6" fmla="*/ 2019300 w 2019300"/>
                <a:gd name="connsiteY6" fmla="*/ 1181100 h 1181100"/>
                <a:gd name="connsiteX7" fmla="*/ 1990725 w 2019300"/>
                <a:gd name="connsiteY7" fmla="*/ 762000 h 1181100"/>
                <a:gd name="connsiteX0" fmla="*/ 1905000 w 1933575"/>
                <a:gd name="connsiteY0" fmla="*/ 762000 h 1181100"/>
                <a:gd name="connsiteX1" fmla="*/ 809625 w 1933575"/>
                <a:gd name="connsiteY1" fmla="*/ 762000 h 1181100"/>
                <a:gd name="connsiteX2" fmla="*/ 809625 w 1933575"/>
                <a:gd name="connsiteY2" fmla="*/ 0 h 1181100"/>
                <a:gd name="connsiteX3" fmla="*/ 0 w 1933575"/>
                <a:gd name="connsiteY3" fmla="*/ 0 h 1181100"/>
                <a:gd name="connsiteX4" fmla="*/ 0 w 1933575"/>
                <a:gd name="connsiteY4" fmla="*/ 647700 h 1181100"/>
                <a:gd name="connsiteX5" fmla="*/ 46355 w 1933575"/>
                <a:gd name="connsiteY5" fmla="*/ 947420 h 1181100"/>
                <a:gd name="connsiteX6" fmla="*/ 1933575 w 1933575"/>
                <a:gd name="connsiteY6" fmla="*/ 1181100 h 1181100"/>
                <a:gd name="connsiteX7" fmla="*/ 1905000 w 1933575"/>
                <a:gd name="connsiteY7" fmla="*/ 762000 h 1181100"/>
                <a:gd name="connsiteX0" fmla="*/ 1905000 w 1905000"/>
                <a:gd name="connsiteY0" fmla="*/ 762000 h 998220"/>
                <a:gd name="connsiteX1" fmla="*/ 809625 w 1905000"/>
                <a:gd name="connsiteY1" fmla="*/ 762000 h 998220"/>
                <a:gd name="connsiteX2" fmla="*/ 809625 w 1905000"/>
                <a:gd name="connsiteY2" fmla="*/ 0 h 998220"/>
                <a:gd name="connsiteX3" fmla="*/ 0 w 1905000"/>
                <a:gd name="connsiteY3" fmla="*/ 0 h 998220"/>
                <a:gd name="connsiteX4" fmla="*/ 0 w 1905000"/>
                <a:gd name="connsiteY4" fmla="*/ 647700 h 998220"/>
                <a:gd name="connsiteX5" fmla="*/ 46355 w 1905000"/>
                <a:gd name="connsiteY5" fmla="*/ 947420 h 998220"/>
                <a:gd name="connsiteX6" fmla="*/ 1852295 w 1905000"/>
                <a:gd name="connsiteY6" fmla="*/ 998220 h 998220"/>
                <a:gd name="connsiteX7" fmla="*/ 1905000 w 1905000"/>
                <a:gd name="connsiteY7" fmla="*/ 76200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998220">
                  <a:moveTo>
                    <a:pt x="1905000" y="762000"/>
                  </a:moveTo>
                  <a:lnTo>
                    <a:pt x="809625" y="762000"/>
                  </a:lnTo>
                  <a:lnTo>
                    <a:pt x="809625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46355" y="947420"/>
                  </a:lnTo>
                  <a:lnTo>
                    <a:pt x="1852295" y="998220"/>
                  </a:lnTo>
                  <a:lnTo>
                    <a:pt x="1905000" y="762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9" name="Picture 48" descr="A black and white drawing of a house&#10;&#10;AI-generated content may be incorrect.">
            <a:extLst>
              <a:ext uri="{FF2B5EF4-FFF2-40B4-BE49-F238E27FC236}">
                <a16:creationId xmlns:a16="http://schemas.microsoft.com/office/drawing/2014/main" id="{F12B7DE4-A9AB-0F97-ED1B-8C38F9EB3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984" b="6404"/>
          <a:stretch/>
        </p:blipFill>
        <p:spPr>
          <a:xfrm>
            <a:off x="1739852" y="1548205"/>
            <a:ext cx="4420374" cy="52386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3EBEF7-F3E3-C2BF-AED0-6681A268F0A0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Concepts – MS Kitchen / Cafeteria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AF49A-291A-5249-4BD5-0F2A585E4351}"/>
              </a:ext>
            </a:extLst>
          </p:cNvPr>
          <p:cNvSpPr txBox="1"/>
          <p:nvPr/>
        </p:nvSpPr>
        <p:spPr>
          <a:xfrm>
            <a:off x="3133950" y="1033234"/>
            <a:ext cx="158069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F6E0F"/>
                </a:solidFill>
              </a:rPr>
              <a:t>Existing Plan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AF502F-B4AF-4BD1-109D-2ED70439819A}"/>
              </a:ext>
            </a:extLst>
          </p:cNvPr>
          <p:cNvSpPr/>
          <p:nvPr/>
        </p:nvSpPr>
        <p:spPr>
          <a:xfrm>
            <a:off x="3870960" y="2782645"/>
            <a:ext cx="1280160" cy="1838325"/>
          </a:xfrm>
          <a:custGeom>
            <a:avLst/>
            <a:gdLst>
              <a:gd name="connsiteX0" fmla="*/ 967740 w 1280160"/>
              <a:gd name="connsiteY0" fmla="*/ 0 h 1836420"/>
              <a:gd name="connsiteX1" fmla="*/ 1280160 w 1280160"/>
              <a:gd name="connsiteY1" fmla="*/ 0 h 1836420"/>
              <a:gd name="connsiteX2" fmla="*/ 1280160 w 1280160"/>
              <a:gd name="connsiteY2" fmla="*/ 1836420 h 1836420"/>
              <a:gd name="connsiteX3" fmla="*/ 0 w 1280160"/>
              <a:gd name="connsiteY3" fmla="*/ 1836420 h 1836420"/>
              <a:gd name="connsiteX4" fmla="*/ 0 w 1280160"/>
              <a:gd name="connsiteY4" fmla="*/ 464820 h 1836420"/>
              <a:gd name="connsiteX5" fmla="*/ 45720 w 1280160"/>
              <a:gd name="connsiteY5" fmla="*/ 464820 h 1836420"/>
              <a:gd name="connsiteX6" fmla="*/ 45720 w 1280160"/>
              <a:gd name="connsiteY6" fmla="*/ 91440 h 1836420"/>
              <a:gd name="connsiteX7" fmla="*/ 990600 w 1280160"/>
              <a:gd name="connsiteY7" fmla="*/ 91440 h 1836420"/>
              <a:gd name="connsiteX8" fmla="*/ 967740 w 1280160"/>
              <a:gd name="connsiteY8" fmla="*/ 0 h 1836420"/>
              <a:gd name="connsiteX0" fmla="*/ 967740 w 1280160"/>
              <a:gd name="connsiteY0" fmla="*/ 0 h 1836420"/>
              <a:gd name="connsiteX1" fmla="*/ 1280160 w 1280160"/>
              <a:gd name="connsiteY1" fmla="*/ 0 h 1836420"/>
              <a:gd name="connsiteX2" fmla="*/ 1280160 w 1280160"/>
              <a:gd name="connsiteY2" fmla="*/ 1836420 h 1836420"/>
              <a:gd name="connsiteX3" fmla="*/ 0 w 1280160"/>
              <a:gd name="connsiteY3" fmla="*/ 1836420 h 1836420"/>
              <a:gd name="connsiteX4" fmla="*/ 0 w 1280160"/>
              <a:gd name="connsiteY4" fmla="*/ 464820 h 1836420"/>
              <a:gd name="connsiteX5" fmla="*/ 45720 w 1280160"/>
              <a:gd name="connsiteY5" fmla="*/ 464820 h 1836420"/>
              <a:gd name="connsiteX6" fmla="*/ 45720 w 1280160"/>
              <a:gd name="connsiteY6" fmla="*/ 91440 h 1836420"/>
              <a:gd name="connsiteX7" fmla="*/ 975360 w 1280160"/>
              <a:gd name="connsiteY7" fmla="*/ 89535 h 1836420"/>
              <a:gd name="connsiteX8" fmla="*/ 967740 w 1280160"/>
              <a:gd name="connsiteY8" fmla="*/ 0 h 1836420"/>
              <a:gd name="connsiteX0" fmla="*/ 977265 w 1280160"/>
              <a:gd name="connsiteY0" fmla="*/ 0 h 1838325"/>
              <a:gd name="connsiteX1" fmla="*/ 1280160 w 1280160"/>
              <a:gd name="connsiteY1" fmla="*/ 1905 h 1838325"/>
              <a:gd name="connsiteX2" fmla="*/ 1280160 w 1280160"/>
              <a:gd name="connsiteY2" fmla="*/ 1838325 h 1838325"/>
              <a:gd name="connsiteX3" fmla="*/ 0 w 1280160"/>
              <a:gd name="connsiteY3" fmla="*/ 1838325 h 1838325"/>
              <a:gd name="connsiteX4" fmla="*/ 0 w 1280160"/>
              <a:gd name="connsiteY4" fmla="*/ 466725 h 1838325"/>
              <a:gd name="connsiteX5" fmla="*/ 45720 w 1280160"/>
              <a:gd name="connsiteY5" fmla="*/ 466725 h 1838325"/>
              <a:gd name="connsiteX6" fmla="*/ 45720 w 1280160"/>
              <a:gd name="connsiteY6" fmla="*/ 93345 h 1838325"/>
              <a:gd name="connsiteX7" fmla="*/ 975360 w 1280160"/>
              <a:gd name="connsiteY7" fmla="*/ 91440 h 1838325"/>
              <a:gd name="connsiteX8" fmla="*/ 977265 w 1280160"/>
              <a:gd name="connsiteY8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60" h="1838325">
                <a:moveTo>
                  <a:pt x="977265" y="0"/>
                </a:moveTo>
                <a:lnTo>
                  <a:pt x="1280160" y="1905"/>
                </a:lnTo>
                <a:lnTo>
                  <a:pt x="1280160" y="1838325"/>
                </a:lnTo>
                <a:lnTo>
                  <a:pt x="0" y="1838325"/>
                </a:lnTo>
                <a:lnTo>
                  <a:pt x="0" y="466725"/>
                </a:lnTo>
                <a:lnTo>
                  <a:pt x="45720" y="466725"/>
                </a:lnTo>
                <a:lnTo>
                  <a:pt x="45720" y="93345"/>
                </a:lnTo>
                <a:lnTo>
                  <a:pt x="975360" y="91440"/>
                </a:lnTo>
                <a:lnTo>
                  <a:pt x="97726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AFCAB2-96E1-795C-AAEF-2E98F4B94D92}"/>
              </a:ext>
            </a:extLst>
          </p:cNvPr>
          <p:cNvSpPr/>
          <p:nvPr/>
        </p:nvSpPr>
        <p:spPr>
          <a:xfrm>
            <a:off x="1640857" y="5943600"/>
            <a:ext cx="1570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FC2856-6C5F-9A36-1A76-00AF0F4C32CA}"/>
              </a:ext>
            </a:extLst>
          </p:cNvPr>
          <p:cNvSpPr/>
          <p:nvPr/>
        </p:nvSpPr>
        <p:spPr>
          <a:xfrm>
            <a:off x="6277065" y="5943600"/>
            <a:ext cx="1570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ECB760-1F8C-5F5E-5D78-11583BBA7015}"/>
              </a:ext>
            </a:extLst>
          </p:cNvPr>
          <p:cNvGrpSpPr/>
          <p:nvPr/>
        </p:nvGrpSpPr>
        <p:grpSpPr>
          <a:xfrm>
            <a:off x="86307" y="2202180"/>
            <a:ext cx="1630073" cy="1315745"/>
            <a:chOff x="86307" y="2202180"/>
            <a:chExt cx="1630073" cy="131574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0FED43-D91D-9E28-12B0-A920C67543ED}"/>
                </a:ext>
              </a:extLst>
            </p:cNvPr>
            <p:cNvSpPr txBox="1"/>
            <p:nvPr/>
          </p:nvSpPr>
          <p:spPr>
            <a:xfrm>
              <a:off x="86307" y="2202180"/>
              <a:ext cx="1630073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>
                  <a:solidFill>
                    <a:srgbClr val="0F6E0F"/>
                  </a:solidFill>
                </a:rPr>
                <a:t>Color Key</a:t>
              </a:r>
              <a:r>
                <a:rPr lang="en-US" sz="1600" dirty="0">
                  <a:solidFill>
                    <a:srgbClr val="0F6E0F"/>
                  </a:solidFill>
                </a:rPr>
                <a:t>: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Existing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Reconstruct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Courtyard Renovation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DA10F9-A34B-8A49-F807-D3156B475008}"/>
                </a:ext>
              </a:extLst>
            </p:cNvPr>
            <p:cNvSpPr/>
            <p:nvPr/>
          </p:nvSpPr>
          <p:spPr>
            <a:xfrm>
              <a:off x="178199" y="2529116"/>
              <a:ext cx="426720" cy="200978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732089-09D3-7FDA-63E1-D96BEBC9ECC0}"/>
                </a:ext>
              </a:extLst>
            </p:cNvPr>
            <p:cNvSpPr/>
            <p:nvPr/>
          </p:nvSpPr>
          <p:spPr>
            <a:xfrm>
              <a:off x="178199" y="2787491"/>
              <a:ext cx="426720" cy="20097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C98F58-C721-2B77-0B0C-168401628B0A}"/>
                </a:ext>
              </a:extLst>
            </p:cNvPr>
            <p:cNvSpPr/>
            <p:nvPr/>
          </p:nvSpPr>
          <p:spPr>
            <a:xfrm>
              <a:off x="191185" y="3142396"/>
              <a:ext cx="426720" cy="200978"/>
            </a:xfrm>
            <a:prstGeom prst="rect">
              <a:avLst/>
            </a:prstGeom>
            <a:solidFill>
              <a:srgbClr val="A3CDA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8F3FB7-4084-DEDA-4B0F-F40A4986C78E}"/>
              </a:ext>
            </a:extLst>
          </p:cNvPr>
          <p:cNvSpPr txBox="1"/>
          <p:nvPr/>
        </p:nvSpPr>
        <p:spPr>
          <a:xfrm>
            <a:off x="3878581" y="3518353"/>
            <a:ext cx="12725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Courtyard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5D0B4-9C66-2AE6-0780-F2E9A77685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6" b="8834"/>
          <a:stretch/>
        </p:blipFill>
        <p:spPr>
          <a:xfrm>
            <a:off x="6320985" y="1466367"/>
            <a:ext cx="4681631" cy="532051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70DD146-3125-937E-C95C-9FEDA97E409B}"/>
              </a:ext>
            </a:extLst>
          </p:cNvPr>
          <p:cNvSpPr/>
          <p:nvPr/>
        </p:nvSpPr>
        <p:spPr>
          <a:xfrm>
            <a:off x="8564880" y="2797809"/>
            <a:ext cx="1348740" cy="1936750"/>
          </a:xfrm>
          <a:custGeom>
            <a:avLst/>
            <a:gdLst>
              <a:gd name="connsiteX0" fmla="*/ 60960 w 1402080"/>
              <a:gd name="connsiteY0" fmla="*/ 30480 h 1879600"/>
              <a:gd name="connsiteX1" fmla="*/ 60960 w 1402080"/>
              <a:gd name="connsiteY1" fmla="*/ 386080 h 1879600"/>
              <a:gd name="connsiteX2" fmla="*/ 0 w 1402080"/>
              <a:gd name="connsiteY2" fmla="*/ 386080 h 1879600"/>
              <a:gd name="connsiteX3" fmla="*/ 0 w 1402080"/>
              <a:gd name="connsiteY3" fmla="*/ 1879600 h 1879600"/>
              <a:gd name="connsiteX4" fmla="*/ 1402080 w 1402080"/>
              <a:gd name="connsiteY4" fmla="*/ 1879600 h 1879600"/>
              <a:gd name="connsiteX5" fmla="*/ 1402080 w 1402080"/>
              <a:gd name="connsiteY5" fmla="*/ 0 h 1879600"/>
              <a:gd name="connsiteX6" fmla="*/ 1056640 w 1402080"/>
              <a:gd name="connsiteY6" fmla="*/ 0 h 1879600"/>
              <a:gd name="connsiteX7" fmla="*/ 1056640 w 1402080"/>
              <a:gd name="connsiteY7" fmla="*/ 60960 h 1879600"/>
              <a:gd name="connsiteX8" fmla="*/ 60960 w 1402080"/>
              <a:gd name="connsiteY8" fmla="*/ 30480 h 1879600"/>
              <a:gd name="connsiteX0" fmla="*/ 60960 w 1402080"/>
              <a:gd name="connsiteY0" fmla="*/ 85725 h 1934845"/>
              <a:gd name="connsiteX1" fmla="*/ 60960 w 1402080"/>
              <a:gd name="connsiteY1" fmla="*/ 441325 h 1934845"/>
              <a:gd name="connsiteX2" fmla="*/ 0 w 1402080"/>
              <a:gd name="connsiteY2" fmla="*/ 441325 h 1934845"/>
              <a:gd name="connsiteX3" fmla="*/ 0 w 1402080"/>
              <a:gd name="connsiteY3" fmla="*/ 1934845 h 1934845"/>
              <a:gd name="connsiteX4" fmla="*/ 1402080 w 1402080"/>
              <a:gd name="connsiteY4" fmla="*/ 1934845 h 1934845"/>
              <a:gd name="connsiteX5" fmla="*/ 1402080 w 1402080"/>
              <a:gd name="connsiteY5" fmla="*/ 55245 h 1934845"/>
              <a:gd name="connsiteX6" fmla="*/ 1049020 w 1402080"/>
              <a:gd name="connsiteY6" fmla="*/ 0 h 1934845"/>
              <a:gd name="connsiteX7" fmla="*/ 1056640 w 1402080"/>
              <a:gd name="connsiteY7" fmla="*/ 116205 h 1934845"/>
              <a:gd name="connsiteX8" fmla="*/ 60960 w 1402080"/>
              <a:gd name="connsiteY8" fmla="*/ 85725 h 1934845"/>
              <a:gd name="connsiteX0" fmla="*/ 60960 w 1402080"/>
              <a:gd name="connsiteY0" fmla="*/ 87630 h 1936750"/>
              <a:gd name="connsiteX1" fmla="*/ 60960 w 1402080"/>
              <a:gd name="connsiteY1" fmla="*/ 443230 h 1936750"/>
              <a:gd name="connsiteX2" fmla="*/ 0 w 1402080"/>
              <a:gd name="connsiteY2" fmla="*/ 443230 h 1936750"/>
              <a:gd name="connsiteX3" fmla="*/ 0 w 1402080"/>
              <a:gd name="connsiteY3" fmla="*/ 1936750 h 1936750"/>
              <a:gd name="connsiteX4" fmla="*/ 1402080 w 1402080"/>
              <a:gd name="connsiteY4" fmla="*/ 1936750 h 1936750"/>
              <a:gd name="connsiteX5" fmla="*/ 1400175 w 1402080"/>
              <a:gd name="connsiteY5" fmla="*/ 0 h 1936750"/>
              <a:gd name="connsiteX6" fmla="*/ 1049020 w 1402080"/>
              <a:gd name="connsiteY6" fmla="*/ 1905 h 1936750"/>
              <a:gd name="connsiteX7" fmla="*/ 1056640 w 1402080"/>
              <a:gd name="connsiteY7" fmla="*/ 118110 h 1936750"/>
              <a:gd name="connsiteX8" fmla="*/ 60960 w 1402080"/>
              <a:gd name="connsiteY8" fmla="*/ 87630 h 1936750"/>
              <a:gd name="connsiteX0" fmla="*/ 60960 w 1402080"/>
              <a:gd name="connsiteY0" fmla="*/ 87630 h 1936750"/>
              <a:gd name="connsiteX1" fmla="*/ 60960 w 1402080"/>
              <a:gd name="connsiteY1" fmla="*/ 443230 h 1936750"/>
              <a:gd name="connsiteX2" fmla="*/ 0 w 1402080"/>
              <a:gd name="connsiteY2" fmla="*/ 443230 h 1936750"/>
              <a:gd name="connsiteX3" fmla="*/ 0 w 1402080"/>
              <a:gd name="connsiteY3" fmla="*/ 1936750 h 1936750"/>
              <a:gd name="connsiteX4" fmla="*/ 1402080 w 1402080"/>
              <a:gd name="connsiteY4" fmla="*/ 1936750 h 1936750"/>
              <a:gd name="connsiteX5" fmla="*/ 1400175 w 1402080"/>
              <a:gd name="connsiteY5" fmla="*/ 0 h 1936750"/>
              <a:gd name="connsiteX6" fmla="*/ 1049020 w 1402080"/>
              <a:gd name="connsiteY6" fmla="*/ 1905 h 1936750"/>
              <a:gd name="connsiteX7" fmla="*/ 1035685 w 1402080"/>
              <a:gd name="connsiteY7" fmla="*/ 99060 h 1936750"/>
              <a:gd name="connsiteX8" fmla="*/ 60960 w 1402080"/>
              <a:gd name="connsiteY8" fmla="*/ 87630 h 1936750"/>
              <a:gd name="connsiteX0" fmla="*/ 60960 w 1402080"/>
              <a:gd name="connsiteY0" fmla="*/ 87630 h 1936750"/>
              <a:gd name="connsiteX1" fmla="*/ 60960 w 1402080"/>
              <a:gd name="connsiteY1" fmla="*/ 443230 h 1936750"/>
              <a:gd name="connsiteX2" fmla="*/ 0 w 1402080"/>
              <a:gd name="connsiteY2" fmla="*/ 443230 h 1936750"/>
              <a:gd name="connsiteX3" fmla="*/ 0 w 1402080"/>
              <a:gd name="connsiteY3" fmla="*/ 1936750 h 1936750"/>
              <a:gd name="connsiteX4" fmla="*/ 1402080 w 1402080"/>
              <a:gd name="connsiteY4" fmla="*/ 1936750 h 1936750"/>
              <a:gd name="connsiteX5" fmla="*/ 1400175 w 1402080"/>
              <a:gd name="connsiteY5" fmla="*/ 0 h 1936750"/>
              <a:gd name="connsiteX6" fmla="*/ 1028065 w 1402080"/>
              <a:gd name="connsiteY6" fmla="*/ 0 h 1936750"/>
              <a:gd name="connsiteX7" fmla="*/ 1035685 w 1402080"/>
              <a:gd name="connsiteY7" fmla="*/ 99060 h 1936750"/>
              <a:gd name="connsiteX8" fmla="*/ 60960 w 1402080"/>
              <a:gd name="connsiteY8" fmla="*/ 87630 h 1936750"/>
              <a:gd name="connsiteX0" fmla="*/ 60960 w 1402080"/>
              <a:gd name="connsiteY0" fmla="*/ 87630 h 1936750"/>
              <a:gd name="connsiteX1" fmla="*/ 60960 w 1402080"/>
              <a:gd name="connsiteY1" fmla="*/ 443230 h 1936750"/>
              <a:gd name="connsiteX2" fmla="*/ 0 w 1402080"/>
              <a:gd name="connsiteY2" fmla="*/ 443230 h 1936750"/>
              <a:gd name="connsiteX3" fmla="*/ 0 w 1402080"/>
              <a:gd name="connsiteY3" fmla="*/ 1936750 h 1936750"/>
              <a:gd name="connsiteX4" fmla="*/ 1402080 w 1402080"/>
              <a:gd name="connsiteY4" fmla="*/ 1936750 h 1936750"/>
              <a:gd name="connsiteX5" fmla="*/ 1346835 w 1402080"/>
              <a:gd name="connsiteY5" fmla="*/ 15240 h 1936750"/>
              <a:gd name="connsiteX6" fmla="*/ 1028065 w 1402080"/>
              <a:gd name="connsiteY6" fmla="*/ 0 h 1936750"/>
              <a:gd name="connsiteX7" fmla="*/ 1035685 w 1402080"/>
              <a:gd name="connsiteY7" fmla="*/ 99060 h 1936750"/>
              <a:gd name="connsiteX8" fmla="*/ 60960 w 1402080"/>
              <a:gd name="connsiteY8" fmla="*/ 87630 h 1936750"/>
              <a:gd name="connsiteX0" fmla="*/ 60960 w 1346835"/>
              <a:gd name="connsiteY0" fmla="*/ 87630 h 1936750"/>
              <a:gd name="connsiteX1" fmla="*/ 60960 w 1346835"/>
              <a:gd name="connsiteY1" fmla="*/ 443230 h 1936750"/>
              <a:gd name="connsiteX2" fmla="*/ 0 w 1346835"/>
              <a:gd name="connsiteY2" fmla="*/ 443230 h 1936750"/>
              <a:gd name="connsiteX3" fmla="*/ 0 w 1346835"/>
              <a:gd name="connsiteY3" fmla="*/ 1936750 h 1936750"/>
              <a:gd name="connsiteX4" fmla="*/ 1320800 w 1346835"/>
              <a:gd name="connsiteY4" fmla="*/ 1931670 h 1936750"/>
              <a:gd name="connsiteX5" fmla="*/ 1346835 w 1346835"/>
              <a:gd name="connsiteY5" fmla="*/ 15240 h 1936750"/>
              <a:gd name="connsiteX6" fmla="*/ 1028065 w 1346835"/>
              <a:gd name="connsiteY6" fmla="*/ 0 h 1936750"/>
              <a:gd name="connsiteX7" fmla="*/ 1035685 w 1346835"/>
              <a:gd name="connsiteY7" fmla="*/ 99060 h 1936750"/>
              <a:gd name="connsiteX8" fmla="*/ 60960 w 1346835"/>
              <a:gd name="connsiteY8" fmla="*/ 87630 h 1936750"/>
              <a:gd name="connsiteX0" fmla="*/ 60960 w 1348740"/>
              <a:gd name="connsiteY0" fmla="*/ 87630 h 1936750"/>
              <a:gd name="connsiteX1" fmla="*/ 60960 w 1348740"/>
              <a:gd name="connsiteY1" fmla="*/ 443230 h 1936750"/>
              <a:gd name="connsiteX2" fmla="*/ 0 w 1348740"/>
              <a:gd name="connsiteY2" fmla="*/ 443230 h 1936750"/>
              <a:gd name="connsiteX3" fmla="*/ 0 w 1348740"/>
              <a:gd name="connsiteY3" fmla="*/ 1936750 h 1936750"/>
              <a:gd name="connsiteX4" fmla="*/ 1320800 w 1348740"/>
              <a:gd name="connsiteY4" fmla="*/ 1931670 h 1936750"/>
              <a:gd name="connsiteX5" fmla="*/ 1348740 w 1348740"/>
              <a:gd name="connsiteY5" fmla="*/ 0 h 1936750"/>
              <a:gd name="connsiteX6" fmla="*/ 1028065 w 1348740"/>
              <a:gd name="connsiteY6" fmla="*/ 0 h 1936750"/>
              <a:gd name="connsiteX7" fmla="*/ 1035685 w 1348740"/>
              <a:gd name="connsiteY7" fmla="*/ 99060 h 1936750"/>
              <a:gd name="connsiteX8" fmla="*/ 60960 w 1348740"/>
              <a:gd name="connsiteY8" fmla="*/ 8763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740" h="1936750">
                <a:moveTo>
                  <a:pt x="60960" y="87630"/>
                </a:moveTo>
                <a:lnTo>
                  <a:pt x="60960" y="443230"/>
                </a:lnTo>
                <a:lnTo>
                  <a:pt x="0" y="443230"/>
                </a:lnTo>
                <a:lnTo>
                  <a:pt x="0" y="1936750"/>
                </a:lnTo>
                <a:lnTo>
                  <a:pt x="1320800" y="1931670"/>
                </a:lnTo>
                <a:lnTo>
                  <a:pt x="1348740" y="0"/>
                </a:lnTo>
                <a:lnTo>
                  <a:pt x="1028065" y="0"/>
                </a:lnTo>
                <a:lnTo>
                  <a:pt x="1035685" y="99060"/>
                </a:lnTo>
                <a:lnTo>
                  <a:pt x="60960" y="87630"/>
                </a:lnTo>
                <a:close/>
              </a:path>
            </a:pathLst>
          </a:custGeom>
          <a:noFill/>
          <a:ln w="57150">
            <a:solidFill>
              <a:srgbClr val="11111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6DD93-26CB-5F93-3420-8E6DE43650A1}"/>
              </a:ext>
            </a:extLst>
          </p:cNvPr>
          <p:cNvSpPr txBox="1"/>
          <p:nvPr/>
        </p:nvSpPr>
        <p:spPr>
          <a:xfrm>
            <a:off x="7928351" y="1062497"/>
            <a:ext cx="200401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F6E0F"/>
                </a:solidFill>
              </a:rPr>
              <a:t>Renovated Plan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E734BA8-D09A-F0B5-F073-3338E5FDFCC1}"/>
              </a:ext>
            </a:extLst>
          </p:cNvPr>
          <p:cNvSpPr/>
          <p:nvPr/>
        </p:nvSpPr>
        <p:spPr>
          <a:xfrm rot="5400000">
            <a:off x="8880603" y="1860300"/>
            <a:ext cx="439271" cy="339762"/>
          </a:xfrm>
          <a:prstGeom prst="rightArrow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07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81077-A820-1973-398C-C086BE8D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CF723-E11D-6719-4D89-A5059C12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174" r="34180" b="17673"/>
          <a:stretch/>
        </p:blipFill>
        <p:spPr>
          <a:xfrm>
            <a:off x="2586182" y="1010971"/>
            <a:ext cx="7557635" cy="62008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9FAB01-6E51-E8C8-25B4-467B77DD5067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Concepts – MS Kitchen / Cafeteria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EC02E3-871F-F938-0C8E-AD85D05E7D97}"/>
              </a:ext>
            </a:extLst>
          </p:cNvPr>
          <p:cNvSpPr/>
          <p:nvPr/>
        </p:nvSpPr>
        <p:spPr>
          <a:xfrm>
            <a:off x="2833684" y="2427417"/>
            <a:ext cx="7047345" cy="4677558"/>
          </a:xfrm>
          <a:custGeom>
            <a:avLst/>
            <a:gdLst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154545 w 7047345"/>
              <a:gd name="connsiteY8" fmla="*/ 2142836 h 4895272"/>
              <a:gd name="connsiteX9" fmla="*/ 1154545 w 7047345"/>
              <a:gd name="connsiteY9" fmla="*/ 1163782 h 4895272"/>
              <a:gd name="connsiteX10" fmla="*/ 1450109 w 7047345"/>
              <a:gd name="connsiteY10" fmla="*/ 1163782 h 4895272"/>
              <a:gd name="connsiteX11" fmla="*/ 1450109 w 7047345"/>
              <a:gd name="connsiteY11" fmla="*/ 27709 h 4895272"/>
              <a:gd name="connsiteX12" fmla="*/ 0 w 7047345"/>
              <a:gd name="connsiteY12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54545 w 7047345"/>
              <a:gd name="connsiteY9" fmla="*/ 1163782 h 4895272"/>
              <a:gd name="connsiteX10" fmla="*/ 1450109 w 7047345"/>
              <a:gd name="connsiteY10" fmla="*/ 1163782 h 4895272"/>
              <a:gd name="connsiteX11" fmla="*/ 1450109 w 7047345"/>
              <a:gd name="connsiteY11" fmla="*/ 27709 h 4895272"/>
              <a:gd name="connsiteX12" fmla="*/ 0 w 7047345"/>
              <a:gd name="connsiteY12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221047 w 7047345"/>
              <a:gd name="connsiteY9" fmla="*/ 1522944 h 4895272"/>
              <a:gd name="connsiteX10" fmla="*/ 1154545 w 7047345"/>
              <a:gd name="connsiteY10" fmla="*/ 1163782 h 4895272"/>
              <a:gd name="connsiteX11" fmla="*/ 1450109 w 7047345"/>
              <a:gd name="connsiteY11" fmla="*/ 1163782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07836 w 7047345"/>
              <a:gd name="connsiteY9" fmla="*/ 1949664 h 4895272"/>
              <a:gd name="connsiteX10" fmla="*/ 1154545 w 7047345"/>
              <a:gd name="connsiteY10" fmla="*/ 1163782 h 4895272"/>
              <a:gd name="connsiteX11" fmla="*/ 1450109 w 7047345"/>
              <a:gd name="connsiteY11" fmla="*/ 1163782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07836 w 7047345"/>
              <a:gd name="connsiteY9" fmla="*/ 1949664 h 4895272"/>
              <a:gd name="connsiteX10" fmla="*/ 370774 w 7047345"/>
              <a:gd name="connsiteY10" fmla="*/ 1085405 h 4895272"/>
              <a:gd name="connsiteX11" fmla="*/ 1450109 w 7047345"/>
              <a:gd name="connsiteY11" fmla="*/ 1163782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07836 w 7047345"/>
              <a:gd name="connsiteY9" fmla="*/ 1949664 h 4895272"/>
              <a:gd name="connsiteX10" fmla="*/ 370774 w 7047345"/>
              <a:gd name="connsiteY10" fmla="*/ 1085405 h 4895272"/>
              <a:gd name="connsiteX11" fmla="*/ 1458817 w 7047345"/>
              <a:gd name="connsiteY11" fmla="*/ 1120239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437276 w 7047345"/>
              <a:gd name="connsiteY9" fmla="*/ 1914829 h 4895272"/>
              <a:gd name="connsiteX10" fmla="*/ 370774 w 7047345"/>
              <a:gd name="connsiteY10" fmla="*/ 1085405 h 4895272"/>
              <a:gd name="connsiteX11" fmla="*/ 1458817 w 7047345"/>
              <a:gd name="connsiteY11" fmla="*/ 1120239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942373 w 7047345"/>
              <a:gd name="connsiteY9" fmla="*/ 2028041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50109 w 7047345"/>
              <a:gd name="connsiteY13" fmla="*/ 27709 h 4895272"/>
              <a:gd name="connsiteX14" fmla="*/ 0 w 7047345"/>
              <a:gd name="connsiteY14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046876 w 7047345"/>
              <a:gd name="connsiteY9" fmla="*/ 1949664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50109 w 7047345"/>
              <a:gd name="connsiteY13" fmla="*/ 27709 h 4895272"/>
              <a:gd name="connsiteX14" fmla="*/ 0 w 7047345"/>
              <a:gd name="connsiteY14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046876 w 7047345"/>
              <a:gd name="connsiteY9" fmla="*/ 1949664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50109 w 7047345"/>
              <a:gd name="connsiteY13" fmla="*/ 27709 h 4895272"/>
              <a:gd name="connsiteX14" fmla="*/ 0 w 7047345"/>
              <a:gd name="connsiteY14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046876 w 7047345"/>
              <a:gd name="connsiteY9" fmla="*/ 1949664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67527 w 7047345"/>
              <a:gd name="connsiteY13" fmla="*/ 236715 h 4895272"/>
              <a:gd name="connsiteX14" fmla="*/ 0 w 7047345"/>
              <a:gd name="connsiteY14" fmla="*/ 0 h 4895272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47345 w 7047345"/>
              <a:gd name="connsiteY3" fmla="*/ 3596904 h 4677558"/>
              <a:gd name="connsiteX4" fmla="*/ 2613891 w 7047345"/>
              <a:gd name="connsiteY4" fmla="*/ 3596904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47345 w 7047345"/>
              <a:gd name="connsiteY3" fmla="*/ 3596904 h 4677558"/>
              <a:gd name="connsiteX4" fmla="*/ 2605182 w 7047345"/>
              <a:gd name="connsiteY4" fmla="*/ 3431441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605182 w 7047345"/>
              <a:gd name="connsiteY4" fmla="*/ 3431441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613890 w 7047345"/>
              <a:gd name="connsiteY4" fmla="*/ 3466275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613890 w 7047345"/>
              <a:gd name="connsiteY4" fmla="*/ 3466275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429829 w 7047345"/>
              <a:gd name="connsiteY11" fmla="*/ 884836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7345" h="4677558">
                <a:moveTo>
                  <a:pt x="8709" y="0"/>
                </a:moveTo>
                <a:lnTo>
                  <a:pt x="0" y="4677558"/>
                </a:lnTo>
                <a:lnTo>
                  <a:pt x="7047345" y="4677558"/>
                </a:lnTo>
                <a:lnTo>
                  <a:pt x="7029928" y="3518527"/>
                </a:lnTo>
                <a:lnTo>
                  <a:pt x="2613890" y="3466275"/>
                </a:lnTo>
                <a:cubicBezTo>
                  <a:pt x="2613890" y="3115733"/>
                  <a:pt x="2613891" y="2765191"/>
                  <a:pt x="2613891" y="2414649"/>
                </a:cubicBezTo>
                <a:lnTo>
                  <a:pt x="1477818" y="2414649"/>
                </a:lnTo>
                <a:lnTo>
                  <a:pt x="1477818" y="1925122"/>
                </a:lnTo>
                <a:lnTo>
                  <a:pt x="1058751" y="1925122"/>
                </a:lnTo>
                <a:cubicBezTo>
                  <a:pt x="969510" y="1905990"/>
                  <a:pt x="1150455" y="1769951"/>
                  <a:pt x="1046876" y="1731950"/>
                </a:cubicBezTo>
                <a:lnTo>
                  <a:pt x="437276" y="1697115"/>
                </a:lnTo>
                <a:cubicBezTo>
                  <a:pt x="434794" y="1426355"/>
                  <a:pt x="432311" y="1155596"/>
                  <a:pt x="429829" y="884836"/>
                </a:cubicBezTo>
                <a:lnTo>
                  <a:pt x="1458817" y="902525"/>
                </a:lnTo>
                <a:cubicBezTo>
                  <a:pt x="1455914" y="538348"/>
                  <a:pt x="1470430" y="383178"/>
                  <a:pt x="1467527" y="19001"/>
                </a:cubicBezTo>
                <a:lnTo>
                  <a:pt x="8709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C0B1B-E74E-D1E4-1384-18E9531DEBBE}"/>
              </a:ext>
            </a:extLst>
          </p:cNvPr>
          <p:cNvSpPr txBox="1"/>
          <p:nvPr/>
        </p:nvSpPr>
        <p:spPr>
          <a:xfrm>
            <a:off x="5495501" y="918374"/>
            <a:ext cx="171477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F6E0F"/>
                </a:solidFill>
              </a:rPr>
              <a:t>Addition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69AE44-3B84-0AEC-38A8-481B23C8FBA8}"/>
              </a:ext>
            </a:extLst>
          </p:cNvPr>
          <p:cNvSpPr txBox="1"/>
          <p:nvPr/>
        </p:nvSpPr>
        <p:spPr>
          <a:xfrm>
            <a:off x="86307" y="2202180"/>
            <a:ext cx="1630073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F6E0F"/>
                </a:solidFill>
              </a:rPr>
              <a:t>Color Key</a:t>
            </a:r>
            <a:r>
              <a:rPr lang="en-US" sz="1600" dirty="0">
                <a:solidFill>
                  <a:srgbClr val="0F6E0F"/>
                </a:solidFill>
              </a:rPr>
              <a:t>:</a:t>
            </a:r>
          </a:p>
          <a:p>
            <a:pPr marL="457200">
              <a:spcBef>
                <a:spcPts val="300"/>
              </a:spcBef>
            </a:pPr>
            <a:r>
              <a:rPr lang="en-US" sz="1400" dirty="0"/>
              <a:t>Existing</a:t>
            </a:r>
          </a:p>
          <a:p>
            <a:pPr marL="457200">
              <a:spcBef>
                <a:spcPts val="300"/>
              </a:spcBef>
            </a:pPr>
            <a:r>
              <a:rPr lang="en-US" sz="1400" dirty="0"/>
              <a:t>Renovation</a:t>
            </a:r>
          </a:p>
          <a:p>
            <a:pPr marL="457200">
              <a:spcBef>
                <a:spcPts val="300"/>
              </a:spcBef>
            </a:pPr>
            <a:r>
              <a:rPr lang="en-US" sz="1400" dirty="0"/>
              <a:t>Addition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2E7966-14E7-E0D9-E9C8-0F496A023AD8}"/>
              </a:ext>
            </a:extLst>
          </p:cNvPr>
          <p:cNvSpPr/>
          <p:nvPr/>
        </p:nvSpPr>
        <p:spPr>
          <a:xfrm>
            <a:off x="178199" y="2529116"/>
            <a:ext cx="426720" cy="200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5107F3-DDA3-1578-CC02-EC6339FB2856}"/>
              </a:ext>
            </a:extLst>
          </p:cNvPr>
          <p:cNvSpPr/>
          <p:nvPr/>
        </p:nvSpPr>
        <p:spPr>
          <a:xfrm>
            <a:off x="178199" y="2787491"/>
            <a:ext cx="426720" cy="200978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345A06-D725-A601-28F6-B2F0D2509439}"/>
              </a:ext>
            </a:extLst>
          </p:cNvPr>
          <p:cNvSpPr/>
          <p:nvPr/>
        </p:nvSpPr>
        <p:spPr>
          <a:xfrm>
            <a:off x="178199" y="3044106"/>
            <a:ext cx="426720" cy="200978"/>
          </a:xfrm>
          <a:prstGeom prst="rect">
            <a:avLst/>
          </a:prstGeom>
          <a:solidFill>
            <a:srgbClr val="C9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13C94B3-A410-F8C9-0615-D58F259D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7" y="3905996"/>
            <a:ext cx="259976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ea typeface="Aptos" panose="020B0004020202020204" pitchFamily="34" charset="0"/>
                <a:cs typeface="Aptos" panose="020B0004020202020204" pitchFamily="34" charset="0"/>
              </a:rPr>
              <a:t>Per SED: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ea typeface="Aptos" panose="020B0004020202020204" pitchFamily="34" charset="0"/>
                <a:cs typeface="Aptos" panose="020B0004020202020204" pitchFamily="34" charset="0"/>
              </a:rPr>
              <a:t>Enrollment of 908 would allow for a cafeteria / kitchen of approximately 4,500 sf. that is eligible to for building aid.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A02D0C5D-89C3-E708-2260-F15E195F4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9641" r="3289" b="15618"/>
          <a:stretch>
            <a:fillRect/>
          </a:stretch>
        </p:blipFill>
        <p:spPr bwMode="auto">
          <a:xfrm>
            <a:off x="6794886" y="6139241"/>
            <a:ext cx="4957482" cy="6006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709E63-07D0-1026-5AE8-23735D66AC22}"/>
              </a:ext>
            </a:extLst>
          </p:cNvPr>
          <p:cNvSpPr txBox="1"/>
          <p:nvPr/>
        </p:nvSpPr>
        <p:spPr>
          <a:xfrm>
            <a:off x="4673164" y="1072263"/>
            <a:ext cx="344966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32</a:t>
            </a:r>
            <a:r>
              <a:rPr lang="en-US" sz="900" dirty="0"/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B2153-5ADA-06DA-D61F-EF412102EC54}"/>
              </a:ext>
            </a:extLst>
          </p:cNvPr>
          <p:cNvSpPr txBox="1"/>
          <p:nvPr/>
        </p:nvSpPr>
        <p:spPr>
          <a:xfrm>
            <a:off x="7287784" y="1010971"/>
            <a:ext cx="413896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111’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1B406-D69B-7AA3-449D-BBB42A7A8AF3}"/>
              </a:ext>
            </a:extLst>
          </p:cNvPr>
          <p:cNvSpPr txBox="1"/>
          <p:nvPr/>
        </p:nvSpPr>
        <p:spPr>
          <a:xfrm rot="16200000">
            <a:off x="9689125" y="3678129"/>
            <a:ext cx="425116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130’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DD649-A7E4-2EEB-6A1D-EFE016F2C360}"/>
              </a:ext>
            </a:extLst>
          </p:cNvPr>
          <p:cNvSpPr txBox="1"/>
          <p:nvPr/>
        </p:nvSpPr>
        <p:spPr>
          <a:xfrm rot="16200000">
            <a:off x="5875518" y="5256644"/>
            <a:ext cx="356188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32’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CE147-1A8C-94F8-0EA2-CE70A84CE086}"/>
              </a:ext>
            </a:extLst>
          </p:cNvPr>
          <p:cNvSpPr txBox="1"/>
          <p:nvPr/>
        </p:nvSpPr>
        <p:spPr>
          <a:xfrm rot="16200000">
            <a:off x="4348796" y="4166760"/>
            <a:ext cx="356188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30’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156A6-5ED4-E8BD-4F1B-2887D2A7146A}"/>
              </a:ext>
            </a:extLst>
          </p:cNvPr>
          <p:cNvSpPr/>
          <p:nvPr/>
        </p:nvSpPr>
        <p:spPr>
          <a:xfrm>
            <a:off x="4171951" y="4017645"/>
            <a:ext cx="45719" cy="160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81077-A820-1973-398C-C086BE8D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3F5904-2079-F9F6-2605-36FCB381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6080" r="34248" b="16833"/>
          <a:stretch/>
        </p:blipFill>
        <p:spPr>
          <a:xfrm>
            <a:off x="2221763" y="1131578"/>
            <a:ext cx="7922053" cy="6157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9FAB01-6E51-E8C8-25B4-467B77DD5067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Concepts – MS Kitchen / Cafeteria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C0B1B-E74E-D1E4-1384-18E9531DEBBE}"/>
              </a:ext>
            </a:extLst>
          </p:cNvPr>
          <p:cNvSpPr txBox="1"/>
          <p:nvPr/>
        </p:nvSpPr>
        <p:spPr>
          <a:xfrm>
            <a:off x="5238609" y="1040270"/>
            <a:ext cx="171477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F6E0F"/>
                </a:solidFill>
              </a:rPr>
              <a:t>Addition Plan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131042B-9440-37D8-AA35-3C860386D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7" y="3905996"/>
            <a:ext cx="259976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ea typeface="Aptos" panose="020B0004020202020204" pitchFamily="34" charset="0"/>
                <a:cs typeface="Aptos" panose="020B0004020202020204" pitchFamily="34" charset="0"/>
              </a:rPr>
              <a:t>Per SED: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ea typeface="Aptos" panose="020B0004020202020204" pitchFamily="34" charset="0"/>
                <a:cs typeface="Aptos" panose="020B0004020202020204" pitchFamily="34" charset="0"/>
              </a:rPr>
              <a:t>Enrollment of 908 would allow for a cafeteria / kitchen of approximately 4,500 sf. that is eligible to for building aid.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32A00B-0552-61B5-F98D-D81AD320CA21}"/>
              </a:ext>
            </a:extLst>
          </p:cNvPr>
          <p:cNvSpPr/>
          <p:nvPr/>
        </p:nvSpPr>
        <p:spPr>
          <a:xfrm>
            <a:off x="2891102" y="2304296"/>
            <a:ext cx="7047684" cy="4975481"/>
          </a:xfrm>
          <a:custGeom>
            <a:avLst/>
            <a:gdLst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154545 w 7047345"/>
              <a:gd name="connsiteY8" fmla="*/ 2142836 h 4895272"/>
              <a:gd name="connsiteX9" fmla="*/ 1154545 w 7047345"/>
              <a:gd name="connsiteY9" fmla="*/ 1163782 h 4895272"/>
              <a:gd name="connsiteX10" fmla="*/ 1450109 w 7047345"/>
              <a:gd name="connsiteY10" fmla="*/ 1163782 h 4895272"/>
              <a:gd name="connsiteX11" fmla="*/ 1450109 w 7047345"/>
              <a:gd name="connsiteY11" fmla="*/ 27709 h 4895272"/>
              <a:gd name="connsiteX12" fmla="*/ 0 w 7047345"/>
              <a:gd name="connsiteY12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54545 w 7047345"/>
              <a:gd name="connsiteY9" fmla="*/ 1163782 h 4895272"/>
              <a:gd name="connsiteX10" fmla="*/ 1450109 w 7047345"/>
              <a:gd name="connsiteY10" fmla="*/ 1163782 h 4895272"/>
              <a:gd name="connsiteX11" fmla="*/ 1450109 w 7047345"/>
              <a:gd name="connsiteY11" fmla="*/ 27709 h 4895272"/>
              <a:gd name="connsiteX12" fmla="*/ 0 w 7047345"/>
              <a:gd name="connsiteY12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221047 w 7047345"/>
              <a:gd name="connsiteY9" fmla="*/ 1522944 h 4895272"/>
              <a:gd name="connsiteX10" fmla="*/ 1154545 w 7047345"/>
              <a:gd name="connsiteY10" fmla="*/ 1163782 h 4895272"/>
              <a:gd name="connsiteX11" fmla="*/ 1450109 w 7047345"/>
              <a:gd name="connsiteY11" fmla="*/ 1163782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07836 w 7047345"/>
              <a:gd name="connsiteY9" fmla="*/ 1949664 h 4895272"/>
              <a:gd name="connsiteX10" fmla="*/ 1154545 w 7047345"/>
              <a:gd name="connsiteY10" fmla="*/ 1163782 h 4895272"/>
              <a:gd name="connsiteX11" fmla="*/ 1450109 w 7047345"/>
              <a:gd name="connsiteY11" fmla="*/ 1163782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07836 w 7047345"/>
              <a:gd name="connsiteY9" fmla="*/ 1949664 h 4895272"/>
              <a:gd name="connsiteX10" fmla="*/ 370774 w 7047345"/>
              <a:gd name="connsiteY10" fmla="*/ 1085405 h 4895272"/>
              <a:gd name="connsiteX11" fmla="*/ 1450109 w 7047345"/>
              <a:gd name="connsiteY11" fmla="*/ 1163782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107836 w 7047345"/>
              <a:gd name="connsiteY9" fmla="*/ 1949664 h 4895272"/>
              <a:gd name="connsiteX10" fmla="*/ 370774 w 7047345"/>
              <a:gd name="connsiteY10" fmla="*/ 1085405 h 4895272"/>
              <a:gd name="connsiteX11" fmla="*/ 1458817 w 7047345"/>
              <a:gd name="connsiteY11" fmla="*/ 1120239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437276 w 7047345"/>
              <a:gd name="connsiteY9" fmla="*/ 1914829 h 4895272"/>
              <a:gd name="connsiteX10" fmla="*/ 370774 w 7047345"/>
              <a:gd name="connsiteY10" fmla="*/ 1085405 h 4895272"/>
              <a:gd name="connsiteX11" fmla="*/ 1458817 w 7047345"/>
              <a:gd name="connsiteY11" fmla="*/ 1120239 h 4895272"/>
              <a:gd name="connsiteX12" fmla="*/ 1450109 w 7047345"/>
              <a:gd name="connsiteY12" fmla="*/ 27709 h 4895272"/>
              <a:gd name="connsiteX13" fmla="*/ 0 w 7047345"/>
              <a:gd name="connsiteY13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942373 w 7047345"/>
              <a:gd name="connsiteY9" fmla="*/ 2028041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50109 w 7047345"/>
              <a:gd name="connsiteY13" fmla="*/ 27709 h 4895272"/>
              <a:gd name="connsiteX14" fmla="*/ 0 w 7047345"/>
              <a:gd name="connsiteY14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046876 w 7047345"/>
              <a:gd name="connsiteY9" fmla="*/ 1949664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50109 w 7047345"/>
              <a:gd name="connsiteY13" fmla="*/ 27709 h 4895272"/>
              <a:gd name="connsiteX14" fmla="*/ 0 w 7047345"/>
              <a:gd name="connsiteY14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046876 w 7047345"/>
              <a:gd name="connsiteY9" fmla="*/ 1949664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50109 w 7047345"/>
              <a:gd name="connsiteY13" fmla="*/ 27709 h 4895272"/>
              <a:gd name="connsiteX14" fmla="*/ 0 w 7047345"/>
              <a:gd name="connsiteY14" fmla="*/ 0 h 4895272"/>
              <a:gd name="connsiteX0" fmla="*/ 0 w 7047345"/>
              <a:gd name="connsiteY0" fmla="*/ 0 h 4895272"/>
              <a:gd name="connsiteX1" fmla="*/ 0 w 7047345"/>
              <a:gd name="connsiteY1" fmla="*/ 4895272 h 4895272"/>
              <a:gd name="connsiteX2" fmla="*/ 7047345 w 7047345"/>
              <a:gd name="connsiteY2" fmla="*/ 4895272 h 4895272"/>
              <a:gd name="connsiteX3" fmla="*/ 7047345 w 7047345"/>
              <a:gd name="connsiteY3" fmla="*/ 3814618 h 4895272"/>
              <a:gd name="connsiteX4" fmla="*/ 2613891 w 7047345"/>
              <a:gd name="connsiteY4" fmla="*/ 3814618 h 4895272"/>
              <a:gd name="connsiteX5" fmla="*/ 2613891 w 7047345"/>
              <a:gd name="connsiteY5" fmla="*/ 2632363 h 4895272"/>
              <a:gd name="connsiteX6" fmla="*/ 1477818 w 7047345"/>
              <a:gd name="connsiteY6" fmla="*/ 2632363 h 4895272"/>
              <a:gd name="connsiteX7" fmla="*/ 1477818 w 7047345"/>
              <a:gd name="connsiteY7" fmla="*/ 2142836 h 4895272"/>
              <a:gd name="connsiteX8" fmla="*/ 1058751 w 7047345"/>
              <a:gd name="connsiteY8" fmla="*/ 2142836 h 4895272"/>
              <a:gd name="connsiteX9" fmla="*/ 1046876 w 7047345"/>
              <a:gd name="connsiteY9" fmla="*/ 1949664 h 4895272"/>
              <a:gd name="connsiteX10" fmla="*/ 437276 w 7047345"/>
              <a:gd name="connsiteY10" fmla="*/ 1914829 h 4895272"/>
              <a:gd name="connsiteX11" fmla="*/ 370774 w 7047345"/>
              <a:gd name="connsiteY11" fmla="*/ 1085405 h 4895272"/>
              <a:gd name="connsiteX12" fmla="*/ 1458817 w 7047345"/>
              <a:gd name="connsiteY12" fmla="*/ 1120239 h 4895272"/>
              <a:gd name="connsiteX13" fmla="*/ 1467527 w 7047345"/>
              <a:gd name="connsiteY13" fmla="*/ 236715 h 4895272"/>
              <a:gd name="connsiteX14" fmla="*/ 0 w 7047345"/>
              <a:gd name="connsiteY14" fmla="*/ 0 h 4895272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47345 w 7047345"/>
              <a:gd name="connsiteY3" fmla="*/ 3596904 h 4677558"/>
              <a:gd name="connsiteX4" fmla="*/ 2613891 w 7047345"/>
              <a:gd name="connsiteY4" fmla="*/ 3596904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47345 w 7047345"/>
              <a:gd name="connsiteY3" fmla="*/ 3596904 h 4677558"/>
              <a:gd name="connsiteX4" fmla="*/ 2605182 w 7047345"/>
              <a:gd name="connsiteY4" fmla="*/ 3431441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605182 w 7047345"/>
              <a:gd name="connsiteY4" fmla="*/ 3431441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613890 w 7047345"/>
              <a:gd name="connsiteY4" fmla="*/ 3466275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370774 w 7047345"/>
              <a:gd name="connsiteY11" fmla="*/ 867691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613890 w 7047345"/>
              <a:gd name="connsiteY4" fmla="*/ 3466275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429829 w 7047345"/>
              <a:gd name="connsiteY11" fmla="*/ 884836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729300 w 7047345"/>
              <a:gd name="connsiteY4" fmla="*/ 3575110 h 4677558"/>
              <a:gd name="connsiteX5" fmla="*/ 2613891 w 7047345"/>
              <a:gd name="connsiteY5" fmla="*/ 2414649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429829 w 7047345"/>
              <a:gd name="connsiteY11" fmla="*/ 884836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345"/>
              <a:gd name="connsiteY0" fmla="*/ 0 h 4677558"/>
              <a:gd name="connsiteX1" fmla="*/ 0 w 7047345"/>
              <a:gd name="connsiteY1" fmla="*/ 4677558 h 4677558"/>
              <a:gd name="connsiteX2" fmla="*/ 7047345 w 7047345"/>
              <a:gd name="connsiteY2" fmla="*/ 4677558 h 4677558"/>
              <a:gd name="connsiteX3" fmla="*/ 7029928 w 7047345"/>
              <a:gd name="connsiteY3" fmla="*/ 3518527 h 4677558"/>
              <a:gd name="connsiteX4" fmla="*/ 2729300 w 7047345"/>
              <a:gd name="connsiteY4" fmla="*/ 3575110 h 4677558"/>
              <a:gd name="connsiteX5" fmla="*/ 2747056 w 7047345"/>
              <a:gd name="connsiteY5" fmla="*/ 2423022 h 4677558"/>
              <a:gd name="connsiteX6" fmla="*/ 1477818 w 7047345"/>
              <a:gd name="connsiteY6" fmla="*/ 2414649 h 4677558"/>
              <a:gd name="connsiteX7" fmla="*/ 1477818 w 7047345"/>
              <a:gd name="connsiteY7" fmla="*/ 1925122 h 4677558"/>
              <a:gd name="connsiteX8" fmla="*/ 1058751 w 7047345"/>
              <a:gd name="connsiteY8" fmla="*/ 1925122 h 4677558"/>
              <a:gd name="connsiteX9" fmla="*/ 1046876 w 7047345"/>
              <a:gd name="connsiteY9" fmla="*/ 1731950 h 4677558"/>
              <a:gd name="connsiteX10" fmla="*/ 437276 w 7047345"/>
              <a:gd name="connsiteY10" fmla="*/ 1697115 h 4677558"/>
              <a:gd name="connsiteX11" fmla="*/ 429829 w 7047345"/>
              <a:gd name="connsiteY11" fmla="*/ 884836 h 4677558"/>
              <a:gd name="connsiteX12" fmla="*/ 1458817 w 7047345"/>
              <a:gd name="connsiteY12" fmla="*/ 902525 h 4677558"/>
              <a:gd name="connsiteX13" fmla="*/ 1467527 w 7047345"/>
              <a:gd name="connsiteY13" fmla="*/ 19001 h 4677558"/>
              <a:gd name="connsiteX14" fmla="*/ 8709 w 7047345"/>
              <a:gd name="connsiteY14" fmla="*/ 0 h 4677558"/>
              <a:gd name="connsiteX0" fmla="*/ 8709 w 7047684"/>
              <a:gd name="connsiteY0" fmla="*/ 0 h 4677558"/>
              <a:gd name="connsiteX1" fmla="*/ 0 w 7047684"/>
              <a:gd name="connsiteY1" fmla="*/ 4677558 h 4677558"/>
              <a:gd name="connsiteX2" fmla="*/ 7047345 w 7047684"/>
              <a:gd name="connsiteY2" fmla="*/ 4677558 h 4677558"/>
              <a:gd name="connsiteX3" fmla="*/ 7047684 w 7047684"/>
              <a:gd name="connsiteY3" fmla="*/ 3560388 h 4677558"/>
              <a:gd name="connsiteX4" fmla="*/ 2729300 w 7047684"/>
              <a:gd name="connsiteY4" fmla="*/ 3575110 h 4677558"/>
              <a:gd name="connsiteX5" fmla="*/ 2747056 w 7047684"/>
              <a:gd name="connsiteY5" fmla="*/ 2423022 h 4677558"/>
              <a:gd name="connsiteX6" fmla="*/ 1477818 w 7047684"/>
              <a:gd name="connsiteY6" fmla="*/ 2414649 h 4677558"/>
              <a:gd name="connsiteX7" fmla="*/ 1477818 w 7047684"/>
              <a:gd name="connsiteY7" fmla="*/ 1925122 h 4677558"/>
              <a:gd name="connsiteX8" fmla="*/ 1058751 w 7047684"/>
              <a:gd name="connsiteY8" fmla="*/ 1925122 h 4677558"/>
              <a:gd name="connsiteX9" fmla="*/ 1046876 w 7047684"/>
              <a:gd name="connsiteY9" fmla="*/ 1731950 h 4677558"/>
              <a:gd name="connsiteX10" fmla="*/ 437276 w 7047684"/>
              <a:gd name="connsiteY10" fmla="*/ 1697115 h 4677558"/>
              <a:gd name="connsiteX11" fmla="*/ 429829 w 7047684"/>
              <a:gd name="connsiteY11" fmla="*/ 884836 h 4677558"/>
              <a:gd name="connsiteX12" fmla="*/ 1458817 w 7047684"/>
              <a:gd name="connsiteY12" fmla="*/ 902525 h 4677558"/>
              <a:gd name="connsiteX13" fmla="*/ 1467527 w 7047684"/>
              <a:gd name="connsiteY13" fmla="*/ 19001 h 4677558"/>
              <a:gd name="connsiteX14" fmla="*/ 8709 w 7047684"/>
              <a:gd name="connsiteY14" fmla="*/ 0 h 4677558"/>
              <a:gd name="connsiteX0" fmla="*/ 8709 w 7047684"/>
              <a:gd name="connsiteY0" fmla="*/ 0 h 4677558"/>
              <a:gd name="connsiteX1" fmla="*/ 0 w 7047684"/>
              <a:gd name="connsiteY1" fmla="*/ 4677558 h 4677558"/>
              <a:gd name="connsiteX2" fmla="*/ 7047345 w 7047684"/>
              <a:gd name="connsiteY2" fmla="*/ 4677558 h 4677558"/>
              <a:gd name="connsiteX3" fmla="*/ 7047684 w 7047684"/>
              <a:gd name="connsiteY3" fmla="*/ 3585504 h 4677558"/>
              <a:gd name="connsiteX4" fmla="*/ 2729300 w 7047684"/>
              <a:gd name="connsiteY4" fmla="*/ 3575110 h 4677558"/>
              <a:gd name="connsiteX5" fmla="*/ 2747056 w 7047684"/>
              <a:gd name="connsiteY5" fmla="*/ 2423022 h 4677558"/>
              <a:gd name="connsiteX6" fmla="*/ 1477818 w 7047684"/>
              <a:gd name="connsiteY6" fmla="*/ 2414649 h 4677558"/>
              <a:gd name="connsiteX7" fmla="*/ 1477818 w 7047684"/>
              <a:gd name="connsiteY7" fmla="*/ 1925122 h 4677558"/>
              <a:gd name="connsiteX8" fmla="*/ 1058751 w 7047684"/>
              <a:gd name="connsiteY8" fmla="*/ 1925122 h 4677558"/>
              <a:gd name="connsiteX9" fmla="*/ 1046876 w 7047684"/>
              <a:gd name="connsiteY9" fmla="*/ 1731950 h 4677558"/>
              <a:gd name="connsiteX10" fmla="*/ 437276 w 7047684"/>
              <a:gd name="connsiteY10" fmla="*/ 1697115 h 4677558"/>
              <a:gd name="connsiteX11" fmla="*/ 429829 w 7047684"/>
              <a:gd name="connsiteY11" fmla="*/ 884836 h 4677558"/>
              <a:gd name="connsiteX12" fmla="*/ 1458817 w 7047684"/>
              <a:gd name="connsiteY12" fmla="*/ 902525 h 4677558"/>
              <a:gd name="connsiteX13" fmla="*/ 1467527 w 7047684"/>
              <a:gd name="connsiteY13" fmla="*/ 19001 h 4677558"/>
              <a:gd name="connsiteX14" fmla="*/ 8709 w 7047684"/>
              <a:gd name="connsiteY14" fmla="*/ 0 h 4677558"/>
              <a:gd name="connsiteX0" fmla="*/ 8709 w 7047684"/>
              <a:gd name="connsiteY0" fmla="*/ 14487 h 4692045"/>
              <a:gd name="connsiteX1" fmla="*/ 0 w 7047684"/>
              <a:gd name="connsiteY1" fmla="*/ 4692045 h 4692045"/>
              <a:gd name="connsiteX2" fmla="*/ 7047345 w 7047684"/>
              <a:gd name="connsiteY2" fmla="*/ 4692045 h 4692045"/>
              <a:gd name="connsiteX3" fmla="*/ 7047684 w 7047684"/>
              <a:gd name="connsiteY3" fmla="*/ 3599991 h 4692045"/>
              <a:gd name="connsiteX4" fmla="*/ 2729300 w 7047684"/>
              <a:gd name="connsiteY4" fmla="*/ 3589597 h 4692045"/>
              <a:gd name="connsiteX5" fmla="*/ 2747056 w 7047684"/>
              <a:gd name="connsiteY5" fmla="*/ 2437509 h 4692045"/>
              <a:gd name="connsiteX6" fmla="*/ 1477818 w 7047684"/>
              <a:gd name="connsiteY6" fmla="*/ 2429136 h 4692045"/>
              <a:gd name="connsiteX7" fmla="*/ 1477818 w 7047684"/>
              <a:gd name="connsiteY7" fmla="*/ 1939609 h 4692045"/>
              <a:gd name="connsiteX8" fmla="*/ 1058751 w 7047684"/>
              <a:gd name="connsiteY8" fmla="*/ 1939609 h 4692045"/>
              <a:gd name="connsiteX9" fmla="*/ 1046876 w 7047684"/>
              <a:gd name="connsiteY9" fmla="*/ 1746437 h 4692045"/>
              <a:gd name="connsiteX10" fmla="*/ 437276 w 7047684"/>
              <a:gd name="connsiteY10" fmla="*/ 1711602 h 4692045"/>
              <a:gd name="connsiteX11" fmla="*/ 429829 w 7047684"/>
              <a:gd name="connsiteY11" fmla="*/ 899323 h 4692045"/>
              <a:gd name="connsiteX12" fmla="*/ 1458817 w 7047684"/>
              <a:gd name="connsiteY12" fmla="*/ 917012 h 4692045"/>
              <a:gd name="connsiteX13" fmla="*/ 1449772 w 7047684"/>
              <a:gd name="connsiteY13" fmla="*/ 0 h 4692045"/>
              <a:gd name="connsiteX14" fmla="*/ 8709 w 7047684"/>
              <a:gd name="connsiteY14" fmla="*/ 14487 h 46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7684" h="4692045">
                <a:moveTo>
                  <a:pt x="8709" y="14487"/>
                </a:moveTo>
                <a:lnTo>
                  <a:pt x="0" y="4692045"/>
                </a:lnTo>
                <a:lnTo>
                  <a:pt x="7047345" y="4692045"/>
                </a:lnTo>
                <a:lnTo>
                  <a:pt x="7047684" y="3599991"/>
                </a:lnTo>
                <a:lnTo>
                  <a:pt x="2729300" y="3589597"/>
                </a:lnTo>
                <a:cubicBezTo>
                  <a:pt x="2729300" y="3239055"/>
                  <a:pt x="2747056" y="2788051"/>
                  <a:pt x="2747056" y="2437509"/>
                </a:cubicBezTo>
                <a:lnTo>
                  <a:pt x="1477818" y="2429136"/>
                </a:lnTo>
                <a:lnTo>
                  <a:pt x="1477818" y="1939609"/>
                </a:lnTo>
                <a:lnTo>
                  <a:pt x="1058751" y="1939609"/>
                </a:lnTo>
                <a:cubicBezTo>
                  <a:pt x="969510" y="1920477"/>
                  <a:pt x="1150455" y="1784438"/>
                  <a:pt x="1046876" y="1746437"/>
                </a:cubicBezTo>
                <a:lnTo>
                  <a:pt x="437276" y="1711602"/>
                </a:lnTo>
                <a:cubicBezTo>
                  <a:pt x="434794" y="1440842"/>
                  <a:pt x="432311" y="1170083"/>
                  <a:pt x="429829" y="899323"/>
                </a:cubicBezTo>
                <a:lnTo>
                  <a:pt x="1458817" y="917012"/>
                </a:lnTo>
                <a:cubicBezTo>
                  <a:pt x="1455914" y="552835"/>
                  <a:pt x="1452675" y="364177"/>
                  <a:pt x="1449772" y="0"/>
                </a:cubicBezTo>
                <a:lnTo>
                  <a:pt x="8709" y="1448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5D5A0DA-39DC-5F20-E8CC-E1AF9D819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9641" r="3289" b="15618"/>
          <a:stretch>
            <a:fillRect/>
          </a:stretch>
        </p:blipFill>
        <p:spPr bwMode="auto">
          <a:xfrm>
            <a:off x="7086220" y="5192739"/>
            <a:ext cx="4957482" cy="6006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D5D2F6-6939-507C-947B-F5B69F7FC82D}"/>
              </a:ext>
            </a:extLst>
          </p:cNvPr>
          <p:cNvGrpSpPr/>
          <p:nvPr/>
        </p:nvGrpSpPr>
        <p:grpSpPr>
          <a:xfrm>
            <a:off x="86307" y="2202180"/>
            <a:ext cx="1863470" cy="1923604"/>
            <a:chOff x="86307" y="2202180"/>
            <a:chExt cx="1863470" cy="19236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69AE44-3B84-0AEC-38A8-481B23C8FBA8}"/>
                </a:ext>
              </a:extLst>
            </p:cNvPr>
            <p:cNvSpPr txBox="1"/>
            <p:nvPr/>
          </p:nvSpPr>
          <p:spPr>
            <a:xfrm>
              <a:off x="86307" y="2202180"/>
              <a:ext cx="1863470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>
                  <a:solidFill>
                    <a:srgbClr val="0F6E0F"/>
                  </a:solidFill>
                </a:rPr>
                <a:t>Color Key</a:t>
              </a:r>
              <a:r>
                <a:rPr lang="en-US" sz="1600" dirty="0">
                  <a:solidFill>
                    <a:srgbClr val="0F6E0F"/>
                  </a:solidFill>
                </a:rPr>
                <a:t>: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Existing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Reconstruction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Kitchen/Serving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Cafeteria A &amp; B</a:t>
              </a:r>
            </a:p>
            <a:p>
              <a:pPr marL="457200">
                <a:spcBef>
                  <a:spcPts val="300"/>
                </a:spcBef>
              </a:pPr>
              <a:r>
                <a:rPr lang="en-US" sz="1400" dirty="0"/>
                <a:t>Snack Area</a:t>
              </a:r>
            </a:p>
            <a:p>
              <a:pPr marL="457200">
                <a:spcBef>
                  <a:spcPts val="300"/>
                </a:spcBef>
              </a:pP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2E7966-14E7-E0D9-E9C8-0F496A023AD8}"/>
                </a:ext>
              </a:extLst>
            </p:cNvPr>
            <p:cNvSpPr/>
            <p:nvPr/>
          </p:nvSpPr>
          <p:spPr>
            <a:xfrm>
              <a:off x="178199" y="2529116"/>
              <a:ext cx="426720" cy="2009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B5107F3-DDA3-1578-CC02-EC6339FB2856}"/>
                </a:ext>
              </a:extLst>
            </p:cNvPr>
            <p:cNvSpPr/>
            <p:nvPr/>
          </p:nvSpPr>
          <p:spPr>
            <a:xfrm>
              <a:off x="178199" y="2787491"/>
              <a:ext cx="426720" cy="20097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345A06-D725-A601-28F6-B2F0D2509439}"/>
                </a:ext>
              </a:extLst>
            </p:cNvPr>
            <p:cNvSpPr/>
            <p:nvPr/>
          </p:nvSpPr>
          <p:spPr>
            <a:xfrm>
              <a:off x="178199" y="3044106"/>
              <a:ext cx="426720" cy="200978"/>
            </a:xfrm>
            <a:prstGeom prst="rect">
              <a:avLst/>
            </a:prstGeom>
            <a:solidFill>
              <a:srgbClr val="7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C7D892-E430-4D98-AE97-5441F4A52D00}"/>
                </a:ext>
              </a:extLst>
            </p:cNvPr>
            <p:cNvSpPr/>
            <p:nvPr/>
          </p:nvSpPr>
          <p:spPr>
            <a:xfrm>
              <a:off x="178199" y="3299364"/>
              <a:ext cx="426720" cy="200978"/>
            </a:xfrm>
            <a:prstGeom prst="rect">
              <a:avLst/>
            </a:prstGeom>
            <a:solidFill>
              <a:srgbClr val="80C0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972F9D-F206-6949-1769-1CDFC0AD343A}"/>
                </a:ext>
              </a:extLst>
            </p:cNvPr>
            <p:cNvSpPr/>
            <p:nvPr/>
          </p:nvSpPr>
          <p:spPr>
            <a:xfrm>
              <a:off x="188018" y="3554622"/>
              <a:ext cx="426720" cy="200978"/>
            </a:xfrm>
            <a:prstGeom prst="rect">
              <a:avLst/>
            </a:prstGeom>
            <a:solidFill>
              <a:srgbClr val="C0C0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E135ECF-DA93-CF78-F86D-10B3522C89BE}"/>
              </a:ext>
            </a:extLst>
          </p:cNvPr>
          <p:cNvSpPr txBox="1"/>
          <p:nvPr/>
        </p:nvSpPr>
        <p:spPr>
          <a:xfrm>
            <a:off x="4673164" y="1072263"/>
            <a:ext cx="344966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32</a:t>
            </a:r>
            <a:r>
              <a:rPr lang="en-US" sz="900" dirty="0"/>
              <a:t>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592B58-6A4A-78D6-39B3-3A5F59385E52}"/>
              </a:ext>
            </a:extLst>
          </p:cNvPr>
          <p:cNvSpPr txBox="1"/>
          <p:nvPr/>
        </p:nvSpPr>
        <p:spPr>
          <a:xfrm>
            <a:off x="7287784" y="1010971"/>
            <a:ext cx="413896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111’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A59EFD-C887-9087-E041-F91719EAE7F8}"/>
              </a:ext>
            </a:extLst>
          </p:cNvPr>
          <p:cNvSpPr txBox="1"/>
          <p:nvPr/>
        </p:nvSpPr>
        <p:spPr>
          <a:xfrm rot="16200000">
            <a:off x="9689125" y="3678129"/>
            <a:ext cx="425116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130’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C8B62C-3DB1-F731-3F3A-41EFE83A6EC2}"/>
              </a:ext>
            </a:extLst>
          </p:cNvPr>
          <p:cNvSpPr txBox="1"/>
          <p:nvPr/>
        </p:nvSpPr>
        <p:spPr>
          <a:xfrm rot="16200000">
            <a:off x="5875518" y="5256644"/>
            <a:ext cx="356188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32’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626C7C-B40F-2D03-8C68-06D396942A71}"/>
              </a:ext>
            </a:extLst>
          </p:cNvPr>
          <p:cNvSpPr txBox="1"/>
          <p:nvPr/>
        </p:nvSpPr>
        <p:spPr>
          <a:xfrm rot="16200000">
            <a:off x="4348796" y="4166760"/>
            <a:ext cx="356188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30’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2E0714-1459-88FF-D591-BEFC992A8F4D}"/>
              </a:ext>
            </a:extLst>
          </p:cNvPr>
          <p:cNvSpPr/>
          <p:nvPr/>
        </p:nvSpPr>
        <p:spPr>
          <a:xfrm>
            <a:off x="3915052" y="4125784"/>
            <a:ext cx="417251" cy="259785"/>
          </a:xfrm>
          <a:prstGeom prst="rect">
            <a:avLst/>
          </a:prstGeom>
          <a:solidFill>
            <a:srgbClr val="FEDCC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1CF3-199B-670A-67B7-01C9B470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3EBEF7-F3E3-C2BF-AED0-6681A268F0A0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Concepts – MS Kitchen / Cafeteria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AFCAB2-96E1-795C-AAEF-2E98F4B94D92}"/>
              </a:ext>
            </a:extLst>
          </p:cNvPr>
          <p:cNvSpPr/>
          <p:nvPr/>
        </p:nvSpPr>
        <p:spPr>
          <a:xfrm>
            <a:off x="1640857" y="5943600"/>
            <a:ext cx="1570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4FFB925-8241-84BC-679D-ECA6196E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7" y="3777159"/>
            <a:ext cx="28888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ea typeface="Aptos" panose="020B0004020202020204" pitchFamily="34" charset="0"/>
                <a:cs typeface="Aptos" panose="020B0004020202020204" pitchFamily="34" charset="0"/>
              </a:rPr>
              <a:t>Per SED: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ea typeface="Aptos" panose="020B0004020202020204" pitchFamily="34" charset="0"/>
                <a:cs typeface="Aptos" panose="020B0004020202020204" pitchFamily="34" charset="0"/>
              </a:rPr>
              <a:t>If the old cafeteria is going to be used to create additional instructional space, a full PR and recalculation of existing BAUs will be required.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AF49A-291A-5249-4BD5-0F2A585E4351}"/>
              </a:ext>
            </a:extLst>
          </p:cNvPr>
          <p:cNvSpPr txBox="1"/>
          <p:nvPr/>
        </p:nvSpPr>
        <p:spPr>
          <a:xfrm>
            <a:off x="178198" y="5943600"/>
            <a:ext cx="210832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F6E0F"/>
                </a:solidFill>
              </a:rPr>
              <a:t>Existing Renovated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28359-D6C8-0282-D06C-A0BA50E8D7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6" b="8834"/>
          <a:stretch/>
        </p:blipFill>
        <p:spPr>
          <a:xfrm>
            <a:off x="4673750" y="918374"/>
            <a:ext cx="5161109" cy="586542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768A500-9CDA-F85E-A5A7-26F0E21207E2}"/>
              </a:ext>
            </a:extLst>
          </p:cNvPr>
          <p:cNvSpPr/>
          <p:nvPr/>
        </p:nvSpPr>
        <p:spPr>
          <a:xfrm rot="5400000">
            <a:off x="7530943" y="1428738"/>
            <a:ext cx="395420" cy="374559"/>
          </a:xfrm>
          <a:prstGeom prst="rightArrow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55E51C-C031-0B5E-587E-F4674A9F07A8}"/>
              </a:ext>
            </a:extLst>
          </p:cNvPr>
          <p:cNvGrpSpPr/>
          <p:nvPr/>
        </p:nvGrpSpPr>
        <p:grpSpPr>
          <a:xfrm>
            <a:off x="86307" y="2202180"/>
            <a:ext cx="1831270" cy="1100301"/>
            <a:chOff x="86307" y="2202180"/>
            <a:chExt cx="1831270" cy="11003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ECB760-1F8C-5F5E-5D78-11583BBA7015}"/>
                </a:ext>
              </a:extLst>
            </p:cNvPr>
            <p:cNvGrpSpPr/>
            <p:nvPr/>
          </p:nvGrpSpPr>
          <p:grpSpPr>
            <a:xfrm>
              <a:off x="86307" y="2202180"/>
              <a:ext cx="1831270" cy="1100301"/>
              <a:chOff x="86307" y="2202180"/>
              <a:chExt cx="1831270" cy="110030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0FED43-D91D-9E28-12B0-A920C67543ED}"/>
                  </a:ext>
                </a:extLst>
              </p:cNvPr>
              <p:cNvSpPr txBox="1"/>
              <p:nvPr/>
            </p:nvSpPr>
            <p:spPr>
              <a:xfrm>
                <a:off x="86307" y="2202180"/>
                <a:ext cx="1831270" cy="110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solidFill>
                      <a:srgbClr val="0F6E0F"/>
                    </a:solidFill>
                  </a:rPr>
                  <a:t>Color Key</a:t>
                </a:r>
                <a:r>
                  <a:rPr lang="en-US" sz="1600" dirty="0">
                    <a:solidFill>
                      <a:srgbClr val="0F6E0F"/>
                    </a:solidFill>
                  </a:rPr>
                  <a:t>:</a:t>
                </a:r>
              </a:p>
              <a:p>
                <a:pPr marL="457200">
                  <a:spcBef>
                    <a:spcPts val="300"/>
                  </a:spcBef>
                </a:pPr>
                <a:r>
                  <a:rPr lang="en-US" sz="1400" dirty="0"/>
                  <a:t>Existing</a:t>
                </a:r>
              </a:p>
              <a:p>
                <a:pPr marL="457200">
                  <a:spcBef>
                    <a:spcPts val="300"/>
                  </a:spcBef>
                </a:pPr>
                <a:r>
                  <a:rPr lang="en-US" sz="1400" dirty="0"/>
                  <a:t>Reconstruction</a:t>
                </a:r>
              </a:p>
              <a:p>
                <a:pPr marL="457200">
                  <a:spcBef>
                    <a:spcPts val="300"/>
                  </a:spcBef>
                </a:pPr>
                <a:r>
                  <a:rPr lang="en-US" sz="1400" dirty="0"/>
                  <a:t>Courtyard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DDA10F9-A34B-8A49-F807-D3156B475008}"/>
                  </a:ext>
                </a:extLst>
              </p:cNvPr>
              <p:cNvSpPr/>
              <p:nvPr/>
            </p:nvSpPr>
            <p:spPr>
              <a:xfrm>
                <a:off x="178199" y="2529116"/>
                <a:ext cx="426720" cy="2009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732089-09D3-7FDA-63E1-D96BEBC9ECC0}"/>
                  </a:ext>
                </a:extLst>
              </p:cNvPr>
              <p:cNvSpPr/>
              <p:nvPr/>
            </p:nvSpPr>
            <p:spPr>
              <a:xfrm>
                <a:off x="178199" y="2787491"/>
                <a:ext cx="426720" cy="20097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D53AF9-828F-E602-3D4B-BD55861DD302}"/>
                </a:ext>
              </a:extLst>
            </p:cNvPr>
            <p:cNvSpPr/>
            <p:nvPr/>
          </p:nvSpPr>
          <p:spPr>
            <a:xfrm>
              <a:off x="178198" y="3057030"/>
              <a:ext cx="426720" cy="200978"/>
            </a:xfrm>
            <a:prstGeom prst="rect">
              <a:avLst/>
            </a:prstGeom>
            <a:solidFill>
              <a:srgbClr val="CCE6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92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38E1-D80C-B8CC-9F0E-0692966A1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a stadium and a city&#10;&#10;AI-generated content may be incorrect.">
            <a:extLst>
              <a:ext uri="{FF2B5EF4-FFF2-40B4-BE49-F238E27FC236}">
                <a16:creationId xmlns:a16="http://schemas.microsoft.com/office/drawing/2014/main" id="{35CBD223-4399-E741-9BF7-032CB3102C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998" r="7672" b="2718"/>
          <a:stretch/>
        </p:blipFill>
        <p:spPr>
          <a:xfrm>
            <a:off x="1989464" y="984131"/>
            <a:ext cx="8213067" cy="58072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A43B87-6223-3BAE-0DD0-DD5FF16885CA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Preliminary Concepts – MS Dropoff Drive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2A85DE-98B5-DEC4-E9A8-9389A0FDD841}"/>
              </a:ext>
            </a:extLst>
          </p:cNvPr>
          <p:cNvGrpSpPr/>
          <p:nvPr/>
        </p:nvGrpSpPr>
        <p:grpSpPr>
          <a:xfrm>
            <a:off x="6804386" y="4643871"/>
            <a:ext cx="644712" cy="989478"/>
            <a:chOff x="6609080" y="4596205"/>
            <a:chExt cx="644712" cy="98947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27BA4CC-A914-5783-6AE2-C62A96D464A1}"/>
                </a:ext>
              </a:extLst>
            </p:cNvPr>
            <p:cNvCxnSpPr/>
            <p:nvPr/>
          </p:nvCxnSpPr>
          <p:spPr>
            <a:xfrm flipH="1">
              <a:off x="7155180" y="4596205"/>
              <a:ext cx="98612" cy="233082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CD48E0-F3F7-C786-1F9B-0A5A012638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9080" y="5364703"/>
              <a:ext cx="146685" cy="22098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535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22174-CA43-5E4F-D5B2-0F1E9C85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B68FB6-DD39-670E-5051-B2F4C3D0541A}"/>
              </a:ext>
            </a:extLst>
          </p:cNvPr>
          <p:cNvSpPr txBox="1">
            <a:spLocks/>
          </p:cNvSpPr>
          <p:nvPr/>
        </p:nvSpPr>
        <p:spPr>
          <a:xfrm>
            <a:off x="2108324" y="418441"/>
            <a:ext cx="7975349" cy="499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n w="0"/>
                <a:latin typeface="Segoe UI" panose="020B0502040204020203" pitchFamily="34" charset="0"/>
                <a:ea typeface="Adobe Fan Heiti Std B" panose="020B0700000000000000"/>
                <a:cs typeface="Segoe UI" panose="020B0502040204020203" pitchFamily="34" charset="0"/>
              </a:rPr>
              <a:t>HS Stadium Restrooms</a:t>
            </a:r>
            <a:endParaRPr kumimoji="0" lang="en-US" sz="3000" b="0" i="0" u="none" strike="noStrike" kern="1200" normalizeH="0" baseline="0" noProof="0" dirty="0">
              <a:ln w="0"/>
              <a:uLnTx/>
              <a:uFillTx/>
              <a:latin typeface="Segoe UI" panose="020B0502040204020203" pitchFamily="34" charset="0"/>
              <a:ea typeface="Adobe Fan Heiti Std B" panose="020B070000000000000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336204-8EA7-7AA1-B288-2FEC2F349E7D}"/>
              </a:ext>
            </a:extLst>
          </p:cNvPr>
          <p:cNvSpPr/>
          <p:nvPr/>
        </p:nvSpPr>
        <p:spPr>
          <a:xfrm>
            <a:off x="9667875" y="5114925"/>
            <a:ext cx="242886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7CAB8-ABCE-F572-EF6E-8924CE25F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1641" y="1095375"/>
            <a:ext cx="6134100" cy="5557226"/>
          </a:xfrm>
          <a:prstGeom prst="rect">
            <a:avLst/>
          </a:prstGeom>
        </p:spPr>
      </p:pic>
      <p:pic>
        <p:nvPicPr>
          <p:cNvPr id="12" name="Picture 11" descr="A blueprint of a stadium&#10;&#10;AI-generated content may be incorrect.">
            <a:extLst>
              <a:ext uri="{FF2B5EF4-FFF2-40B4-BE49-F238E27FC236}">
                <a16:creationId xmlns:a16="http://schemas.microsoft.com/office/drawing/2014/main" id="{89B1C016-55EC-24FD-1955-13F6F2A555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82" y="2011922"/>
            <a:ext cx="3526572" cy="3448594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0D0395-04AA-5587-3B8B-F4384D628B37}"/>
              </a:ext>
            </a:extLst>
          </p:cNvPr>
          <p:cNvCxnSpPr>
            <a:cxnSpLocks/>
          </p:cNvCxnSpPr>
          <p:nvPr/>
        </p:nvCxnSpPr>
        <p:spPr>
          <a:xfrm flipH="1" flipV="1">
            <a:off x="3979333" y="2040467"/>
            <a:ext cx="2869702" cy="20384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3EE1F1-52B6-758B-942C-45F62534B823}"/>
              </a:ext>
            </a:extLst>
          </p:cNvPr>
          <p:cNvCxnSpPr>
            <a:cxnSpLocks/>
          </p:cNvCxnSpPr>
          <p:nvPr/>
        </p:nvCxnSpPr>
        <p:spPr>
          <a:xfrm flipH="1" flipV="1">
            <a:off x="480582" y="5460516"/>
            <a:ext cx="4575512" cy="599626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E249A8-55D8-35C9-2332-BCD7DF69C4BD}"/>
              </a:ext>
            </a:extLst>
          </p:cNvPr>
          <p:cNvSpPr txBox="1"/>
          <p:nvPr/>
        </p:nvSpPr>
        <p:spPr>
          <a:xfrm rot="16200000">
            <a:off x="5725498" y="2803803"/>
            <a:ext cx="5950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520’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A48BF2-9059-A954-010B-5E015E372713}"/>
              </a:ext>
            </a:extLst>
          </p:cNvPr>
          <p:cNvSpPr/>
          <p:nvPr/>
        </p:nvSpPr>
        <p:spPr>
          <a:xfrm>
            <a:off x="4879025" y="4078942"/>
            <a:ext cx="2131375" cy="1981200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7EBF496-7183-56E6-3A04-44055AE3A7B0}"/>
              </a:ext>
            </a:extLst>
          </p:cNvPr>
          <p:cNvSpPr/>
          <p:nvPr/>
        </p:nvSpPr>
        <p:spPr>
          <a:xfrm>
            <a:off x="6176954" y="1466850"/>
            <a:ext cx="1890721" cy="3502820"/>
          </a:xfrm>
          <a:custGeom>
            <a:avLst/>
            <a:gdLst>
              <a:gd name="connsiteX0" fmla="*/ 1883275 w 1883275"/>
              <a:gd name="connsiteY0" fmla="*/ 0 h 3252788"/>
              <a:gd name="connsiteX1" fmla="*/ 1840413 w 1883275"/>
              <a:gd name="connsiteY1" fmla="*/ 47625 h 3252788"/>
              <a:gd name="connsiteX2" fmla="*/ 1773738 w 1883275"/>
              <a:gd name="connsiteY2" fmla="*/ 38100 h 3252788"/>
              <a:gd name="connsiteX3" fmla="*/ 1268913 w 1883275"/>
              <a:gd name="connsiteY3" fmla="*/ 14288 h 3252788"/>
              <a:gd name="connsiteX4" fmla="*/ 225925 w 1883275"/>
              <a:gd name="connsiteY4" fmla="*/ 28575 h 3252788"/>
              <a:gd name="connsiteX5" fmla="*/ 206875 w 1883275"/>
              <a:gd name="connsiteY5" fmla="*/ 33338 h 3252788"/>
              <a:gd name="connsiteX6" fmla="*/ 197350 w 1883275"/>
              <a:gd name="connsiteY6" fmla="*/ 209550 h 3252788"/>
              <a:gd name="connsiteX7" fmla="*/ 192588 w 1883275"/>
              <a:gd name="connsiteY7" fmla="*/ 776288 h 3252788"/>
              <a:gd name="connsiteX8" fmla="*/ 125913 w 1883275"/>
              <a:gd name="connsiteY8" fmla="*/ 947738 h 3252788"/>
              <a:gd name="connsiteX9" fmla="*/ 64000 w 1883275"/>
              <a:gd name="connsiteY9" fmla="*/ 1109663 h 3252788"/>
              <a:gd name="connsiteX10" fmla="*/ 6850 w 1883275"/>
              <a:gd name="connsiteY10" fmla="*/ 1366838 h 3252788"/>
              <a:gd name="connsiteX11" fmla="*/ 2088 w 1883275"/>
              <a:gd name="connsiteY11" fmla="*/ 1647825 h 3252788"/>
              <a:gd name="connsiteX12" fmla="*/ 16375 w 1883275"/>
              <a:gd name="connsiteY12" fmla="*/ 1814513 h 3252788"/>
              <a:gd name="connsiteX13" fmla="*/ 64000 w 1883275"/>
              <a:gd name="connsiteY13" fmla="*/ 1976438 h 3252788"/>
              <a:gd name="connsiteX14" fmla="*/ 140200 w 1883275"/>
              <a:gd name="connsiteY14" fmla="*/ 2166938 h 3252788"/>
              <a:gd name="connsiteX15" fmla="*/ 154488 w 1883275"/>
              <a:gd name="connsiteY15" fmla="*/ 2562225 h 3252788"/>
              <a:gd name="connsiteX16" fmla="*/ 159250 w 1883275"/>
              <a:gd name="connsiteY16" fmla="*/ 3252788 h 3252788"/>
              <a:gd name="connsiteX0" fmla="*/ 1883275 w 1883275"/>
              <a:gd name="connsiteY0" fmla="*/ 0 h 3252788"/>
              <a:gd name="connsiteX1" fmla="*/ 1840413 w 1883275"/>
              <a:gd name="connsiteY1" fmla="*/ 47625 h 3252788"/>
              <a:gd name="connsiteX2" fmla="*/ 1773738 w 1883275"/>
              <a:gd name="connsiteY2" fmla="*/ 38100 h 3252788"/>
              <a:gd name="connsiteX3" fmla="*/ 1268913 w 1883275"/>
              <a:gd name="connsiteY3" fmla="*/ 14288 h 3252788"/>
              <a:gd name="connsiteX4" fmla="*/ 225925 w 1883275"/>
              <a:gd name="connsiteY4" fmla="*/ 28575 h 3252788"/>
              <a:gd name="connsiteX5" fmla="*/ 206875 w 1883275"/>
              <a:gd name="connsiteY5" fmla="*/ 96838 h 3252788"/>
              <a:gd name="connsiteX6" fmla="*/ 197350 w 1883275"/>
              <a:gd name="connsiteY6" fmla="*/ 209550 h 3252788"/>
              <a:gd name="connsiteX7" fmla="*/ 192588 w 1883275"/>
              <a:gd name="connsiteY7" fmla="*/ 776288 h 3252788"/>
              <a:gd name="connsiteX8" fmla="*/ 125913 w 1883275"/>
              <a:gd name="connsiteY8" fmla="*/ 947738 h 3252788"/>
              <a:gd name="connsiteX9" fmla="*/ 64000 w 1883275"/>
              <a:gd name="connsiteY9" fmla="*/ 1109663 h 3252788"/>
              <a:gd name="connsiteX10" fmla="*/ 6850 w 1883275"/>
              <a:gd name="connsiteY10" fmla="*/ 1366838 h 3252788"/>
              <a:gd name="connsiteX11" fmla="*/ 2088 w 1883275"/>
              <a:gd name="connsiteY11" fmla="*/ 1647825 h 3252788"/>
              <a:gd name="connsiteX12" fmla="*/ 16375 w 1883275"/>
              <a:gd name="connsiteY12" fmla="*/ 1814513 h 3252788"/>
              <a:gd name="connsiteX13" fmla="*/ 64000 w 1883275"/>
              <a:gd name="connsiteY13" fmla="*/ 1976438 h 3252788"/>
              <a:gd name="connsiteX14" fmla="*/ 140200 w 1883275"/>
              <a:gd name="connsiteY14" fmla="*/ 2166938 h 3252788"/>
              <a:gd name="connsiteX15" fmla="*/ 154488 w 1883275"/>
              <a:gd name="connsiteY15" fmla="*/ 2562225 h 3252788"/>
              <a:gd name="connsiteX16" fmla="*/ 159250 w 1883275"/>
              <a:gd name="connsiteY16" fmla="*/ 3252788 h 3252788"/>
              <a:gd name="connsiteX0" fmla="*/ 1883275 w 1883275"/>
              <a:gd name="connsiteY0" fmla="*/ 0 h 3252788"/>
              <a:gd name="connsiteX1" fmla="*/ 1840413 w 1883275"/>
              <a:gd name="connsiteY1" fmla="*/ 47625 h 3252788"/>
              <a:gd name="connsiteX2" fmla="*/ 1773738 w 1883275"/>
              <a:gd name="connsiteY2" fmla="*/ 38100 h 3252788"/>
              <a:gd name="connsiteX3" fmla="*/ 1268913 w 1883275"/>
              <a:gd name="connsiteY3" fmla="*/ 14288 h 3252788"/>
              <a:gd name="connsiteX4" fmla="*/ 352132 w 1883275"/>
              <a:gd name="connsiteY4" fmla="*/ 7144 h 3252788"/>
              <a:gd name="connsiteX5" fmla="*/ 206875 w 1883275"/>
              <a:gd name="connsiteY5" fmla="*/ 96838 h 3252788"/>
              <a:gd name="connsiteX6" fmla="*/ 197350 w 1883275"/>
              <a:gd name="connsiteY6" fmla="*/ 209550 h 3252788"/>
              <a:gd name="connsiteX7" fmla="*/ 192588 w 1883275"/>
              <a:gd name="connsiteY7" fmla="*/ 776288 h 3252788"/>
              <a:gd name="connsiteX8" fmla="*/ 125913 w 1883275"/>
              <a:gd name="connsiteY8" fmla="*/ 947738 h 3252788"/>
              <a:gd name="connsiteX9" fmla="*/ 64000 w 1883275"/>
              <a:gd name="connsiteY9" fmla="*/ 1109663 h 3252788"/>
              <a:gd name="connsiteX10" fmla="*/ 6850 w 1883275"/>
              <a:gd name="connsiteY10" fmla="*/ 1366838 h 3252788"/>
              <a:gd name="connsiteX11" fmla="*/ 2088 w 1883275"/>
              <a:gd name="connsiteY11" fmla="*/ 1647825 h 3252788"/>
              <a:gd name="connsiteX12" fmla="*/ 16375 w 1883275"/>
              <a:gd name="connsiteY12" fmla="*/ 1814513 h 3252788"/>
              <a:gd name="connsiteX13" fmla="*/ 64000 w 1883275"/>
              <a:gd name="connsiteY13" fmla="*/ 1976438 h 3252788"/>
              <a:gd name="connsiteX14" fmla="*/ 140200 w 1883275"/>
              <a:gd name="connsiteY14" fmla="*/ 2166938 h 3252788"/>
              <a:gd name="connsiteX15" fmla="*/ 154488 w 1883275"/>
              <a:gd name="connsiteY15" fmla="*/ 2562225 h 3252788"/>
              <a:gd name="connsiteX16" fmla="*/ 159250 w 1883275"/>
              <a:gd name="connsiteY16" fmla="*/ 3252788 h 3252788"/>
              <a:gd name="connsiteX0" fmla="*/ 1883275 w 1883275"/>
              <a:gd name="connsiteY0" fmla="*/ 0 h 3252788"/>
              <a:gd name="connsiteX1" fmla="*/ 1840413 w 1883275"/>
              <a:gd name="connsiteY1" fmla="*/ 47625 h 3252788"/>
              <a:gd name="connsiteX2" fmla="*/ 1773738 w 1883275"/>
              <a:gd name="connsiteY2" fmla="*/ 38100 h 3252788"/>
              <a:gd name="connsiteX3" fmla="*/ 1268913 w 1883275"/>
              <a:gd name="connsiteY3" fmla="*/ 14288 h 3252788"/>
              <a:gd name="connsiteX4" fmla="*/ 352132 w 1883275"/>
              <a:gd name="connsiteY4" fmla="*/ 7144 h 3252788"/>
              <a:gd name="connsiteX5" fmla="*/ 204494 w 1883275"/>
              <a:gd name="connsiteY5" fmla="*/ 42070 h 3252788"/>
              <a:gd name="connsiteX6" fmla="*/ 197350 w 1883275"/>
              <a:gd name="connsiteY6" fmla="*/ 209550 h 3252788"/>
              <a:gd name="connsiteX7" fmla="*/ 192588 w 1883275"/>
              <a:gd name="connsiteY7" fmla="*/ 776288 h 3252788"/>
              <a:gd name="connsiteX8" fmla="*/ 125913 w 1883275"/>
              <a:gd name="connsiteY8" fmla="*/ 947738 h 3252788"/>
              <a:gd name="connsiteX9" fmla="*/ 64000 w 1883275"/>
              <a:gd name="connsiteY9" fmla="*/ 1109663 h 3252788"/>
              <a:gd name="connsiteX10" fmla="*/ 6850 w 1883275"/>
              <a:gd name="connsiteY10" fmla="*/ 1366838 h 3252788"/>
              <a:gd name="connsiteX11" fmla="*/ 2088 w 1883275"/>
              <a:gd name="connsiteY11" fmla="*/ 1647825 h 3252788"/>
              <a:gd name="connsiteX12" fmla="*/ 16375 w 1883275"/>
              <a:gd name="connsiteY12" fmla="*/ 1814513 h 3252788"/>
              <a:gd name="connsiteX13" fmla="*/ 64000 w 1883275"/>
              <a:gd name="connsiteY13" fmla="*/ 1976438 h 3252788"/>
              <a:gd name="connsiteX14" fmla="*/ 140200 w 1883275"/>
              <a:gd name="connsiteY14" fmla="*/ 2166938 h 3252788"/>
              <a:gd name="connsiteX15" fmla="*/ 154488 w 1883275"/>
              <a:gd name="connsiteY15" fmla="*/ 2562225 h 3252788"/>
              <a:gd name="connsiteX16" fmla="*/ 159250 w 1883275"/>
              <a:gd name="connsiteY16" fmla="*/ 3252788 h 3252788"/>
              <a:gd name="connsiteX0" fmla="*/ 1883275 w 1883275"/>
              <a:gd name="connsiteY0" fmla="*/ 0 h 3252788"/>
              <a:gd name="connsiteX1" fmla="*/ 1840413 w 1883275"/>
              <a:gd name="connsiteY1" fmla="*/ 47625 h 3252788"/>
              <a:gd name="connsiteX2" fmla="*/ 1773738 w 1883275"/>
              <a:gd name="connsiteY2" fmla="*/ 38100 h 3252788"/>
              <a:gd name="connsiteX3" fmla="*/ 1268913 w 1883275"/>
              <a:gd name="connsiteY3" fmla="*/ 14288 h 3252788"/>
              <a:gd name="connsiteX4" fmla="*/ 352132 w 1883275"/>
              <a:gd name="connsiteY4" fmla="*/ 7144 h 3252788"/>
              <a:gd name="connsiteX5" fmla="*/ 204494 w 1883275"/>
              <a:gd name="connsiteY5" fmla="*/ 42070 h 3252788"/>
              <a:gd name="connsiteX6" fmla="*/ 197350 w 1883275"/>
              <a:gd name="connsiteY6" fmla="*/ 209550 h 3252788"/>
              <a:gd name="connsiteX7" fmla="*/ 192588 w 1883275"/>
              <a:gd name="connsiteY7" fmla="*/ 776288 h 3252788"/>
              <a:gd name="connsiteX8" fmla="*/ 125913 w 1883275"/>
              <a:gd name="connsiteY8" fmla="*/ 947738 h 3252788"/>
              <a:gd name="connsiteX9" fmla="*/ 64000 w 1883275"/>
              <a:gd name="connsiteY9" fmla="*/ 1109663 h 3252788"/>
              <a:gd name="connsiteX10" fmla="*/ 6850 w 1883275"/>
              <a:gd name="connsiteY10" fmla="*/ 1366838 h 3252788"/>
              <a:gd name="connsiteX11" fmla="*/ 2088 w 1883275"/>
              <a:gd name="connsiteY11" fmla="*/ 1647825 h 3252788"/>
              <a:gd name="connsiteX12" fmla="*/ 16375 w 1883275"/>
              <a:gd name="connsiteY12" fmla="*/ 1814513 h 3252788"/>
              <a:gd name="connsiteX13" fmla="*/ 64000 w 1883275"/>
              <a:gd name="connsiteY13" fmla="*/ 1976438 h 3252788"/>
              <a:gd name="connsiteX14" fmla="*/ 140200 w 1883275"/>
              <a:gd name="connsiteY14" fmla="*/ 2166938 h 3252788"/>
              <a:gd name="connsiteX15" fmla="*/ 154488 w 1883275"/>
              <a:gd name="connsiteY15" fmla="*/ 2562225 h 3252788"/>
              <a:gd name="connsiteX16" fmla="*/ 159250 w 1883275"/>
              <a:gd name="connsiteY16" fmla="*/ 3252788 h 3252788"/>
              <a:gd name="connsiteX0" fmla="*/ 1890715 w 1890715"/>
              <a:gd name="connsiteY0" fmla="*/ 0 h 3502820"/>
              <a:gd name="connsiteX1" fmla="*/ 1847853 w 1890715"/>
              <a:gd name="connsiteY1" fmla="*/ 47625 h 3502820"/>
              <a:gd name="connsiteX2" fmla="*/ 1781178 w 1890715"/>
              <a:gd name="connsiteY2" fmla="*/ 38100 h 3502820"/>
              <a:gd name="connsiteX3" fmla="*/ 1276353 w 1890715"/>
              <a:gd name="connsiteY3" fmla="*/ 14288 h 3502820"/>
              <a:gd name="connsiteX4" fmla="*/ 359572 w 1890715"/>
              <a:gd name="connsiteY4" fmla="*/ 7144 h 3502820"/>
              <a:gd name="connsiteX5" fmla="*/ 211934 w 1890715"/>
              <a:gd name="connsiteY5" fmla="*/ 42070 h 3502820"/>
              <a:gd name="connsiteX6" fmla="*/ 204790 w 1890715"/>
              <a:gd name="connsiteY6" fmla="*/ 209550 h 3502820"/>
              <a:gd name="connsiteX7" fmla="*/ 200028 w 1890715"/>
              <a:gd name="connsiteY7" fmla="*/ 776288 h 3502820"/>
              <a:gd name="connsiteX8" fmla="*/ 133353 w 1890715"/>
              <a:gd name="connsiteY8" fmla="*/ 947738 h 3502820"/>
              <a:gd name="connsiteX9" fmla="*/ 71440 w 1890715"/>
              <a:gd name="connsiteY9" fmla="*/ 1109663 h 3502820"/>
              <a:gd name="connsiteX10" fmla="*/ 14290 w 1890715"/>
              <a:gd name="connsiteY10" fmla="*/ 1366838 h 3502820"/>
              <a:gd name="connsiteX11" fmla="*/ 9528 w 1890715"/>
              <a:gd name="connsiteY11" fmla="*/ 1647825 h 3502820"/>
              <a:gd name="connsiteX12" fmla="*/ 23815 w 1890715"/>
              <a:gd name="connsiteY12" fmla="*/ 1814513 h 3502820"/>
              <a:gd name="connsiteX13" fmla="*/ 71440 w 1890715"/>
              <a:gd name="connsiteY13" fmla="*/ 1976438 h 3502820"/>
              <a:gd name="connsiteX14" fmla="*/ 147640 w 1890715"/>
              <a:gd name="connsiteY14" fmla="*/ 2166938 h 3502820"/>
              <a:gd name="connsiteX15" fmla="*/ 161928 w 1890715"/>
              <a:gd name="connsiteY15" fmla="*/ 2562225 h 3502820"/>
              <a:gd name="connsiteX16" fmla="*/ 2 w 1890715"/>
              <a:gd name="connsiteY16" fmla="*/ 3502820 h 3502820"/>
              <a:gd name="connsiteX0" fmla="*/ 1890715 w 1890715"/>
              <a:gd name="connsiteY0" fmla="*/ 0 h 3502820"/>
              <a:gd name="connsiteX1" fmla="*/ 1847853 w 1890715"/>
              <a:gd name="connsiteY1" fmla="*/ 47625 h 3502820"/>
              <a:gd name="connsiteX2" fmla="*/ 1781178 w 1890715"/>
              <a:gd name="connsiteY2" fmla="*/ 38100 h 3502820"/>
              <a:gd name="connsiteX3" fmla="*/ 1276353 w 1890715"/>
              <a:gd name="connsiteY3" fmla="*/ 14288 h 3502820"/>
              <a:gd name="connsiteX4" fmla="*/ 359572 w 1890715"/>
              <a:gd name="connsiteY4" fmla="*/ 7144 h 3502820"/>
              <a:gd name="connsiteX5" fmla="*/ 211934 w 1890715"/>
              <a:gd name="connsiteY5" fmla="*/ 42070 h 3502820"/>
              <a:gd name="connsiteX6" fmla="*/ 204790 w 1890715"/>
              <a:gd name="connsiteY6" fmla="*/ 209550 h 3502820"/>
              <a:gd name="connsiteX7" fmla="*/ 200028 w 1890715"/>
              <a:gd name="connsiteY7" fmla="*/ 776288 h 3502820"/>
              <a:gd name="connsiteX8" fmla="*/ 133353 w 1890715"/>
              <a:gd name="connsiteY8" fmla="*/ 947738 h 3502820"/>
              <a:gd name="connsiteX9" fmla="*/ 71440 w 1890715"/>
              <a:gd name="connsiteY9" fmla="*/ 1109663 h 3502820"/>
              <a:gd name="connsiteX10" fmla="*/ 14290 w 1890715"/>
              <a:gd name="connsiteY10" fmla="*/ 1366838 h 3502820"/>
              <a:gd name="connsiteX11" fmla="*/ 9528 w 1890715"/>
              <a:gd name="connsiteY11" fmla="*/ 1647825 h 3502820"/>
              <a:gd name="connsiteX12" fmla="*/ 23815 w 1890715"/>
              <a:gd name="connsiteY12" fmla="*/ 1814513 h 3502820"/>
              <a:gd name="connsiteX13" fmla="*/ 71440 w 1890715"/>
              <a:gd name="connsiteY13" fmla="*/ 1976438 h 3502820"/>
              <a:gd name="connsiteX14" fmla="*/ 90490 w 1890715"/>
              <a:gd name="connsiteY14" fmla="*/ 2247900 h 3502820"/>
              <a:gd name="connsiteX15" fmla="*/ 161928 w 1890715"/>
              <a:gd name="connsiteY15" fmla="*/ 2562225 h 3502820"/>
              <a:gd name="connsiteX16" fmla="*/ 2 w 1890715"/>
              <a:gd name="connsiteY16" fmla="*/ 3502820 h 3502820"/>
              <a:gd name="connsiteX0" fmla="*/ 1890721 w 1890721"/>
              <a:gd name="connsiteY0" fmla="*/ 0 h 3502820"/>
              <a:gd name="connsiteX1" fmla="*/ 1847859 w 1890721"/>
              <a:gd name="connsiteY1" fmla="*/ 47625 h 3502820"/>
              <a:gd name="connsiteX2" fmla="*/ 1781184 w 1890721"/>
              <a:gd name="connsiteY2" fmla="*/ 38100 h 3502820"/>
              <a:gd name="connsiteX3" fmla="*/ 1276359 w 1890721"/>
              <a:gd name="connsiteY3" fmla="*/ 14288 h 3502820"/>
              <a:gd name="connsiteX4" fmla="*/ 359578 w 1890721"/>
              <a:gd name="connsiteY4" fmla="*/ 7144 h 3502820"/>
              <a:gd name="connsiteX5" fmla="*/ 211940 w 1890721"/>
              <a:gd name="connsiteY5" fmla="*/ 42070 h 3502820"/>
              <a:gd name="connsiteX6" fmla="*/ 204796 w 1890721"/>
              <a:gd name="connsiteY6" fmla="*/ 209550 h 3502820"/>
              <a:gd name="connsiteX7" fmla="*/ 200034 w 1890721"/>
              <a:gd name="connsiteY7" fmla="*/ 776288 h 3502820"/>
              <a:gd name="connsiteX8" fmla="*/ 133359 w 1890721"/>
              <a:gd name="connsiteY8" fmla="*/ 947738 h 3502820"/>
              <a:gd name="connsiteX9" fmla="*/ 71446 w 1890721"/>
              <a:gd name="connsiteY9" fmla="*/ 1109663 h 3502820"/>
              <a:gd name="connsiteX10" fmla="*/ 14296 w 1890721"/>
              <a:gd name="connsiteY10" fmla="*/ 1366838 h 3502820"/>
              <a:gd name="connsiteX11" fmla="*/ 9534 w 1890721"/>
              <a:gd name="connsiteY11" fmla="*/ 1647825 h 3502820"/>
              <a:gd name="connsiteX12" fmla="*/ 23821 w 1890721"/>
              <a:gd name="connsiteY12" fmla="*/ 1814513 h 3502820"/>
              <a:gd name="connsiteX13" fmla="*/ 71446 w 1890721"/>
              <a:gd name="connsiteY13" fmla="*/ 1976438 h 3502820"/>
              <a:gd name="connsiteX14" fmla="*/ 90496 w 1890721"/>
              <a:gd name="connsiteY14" fmla="*/ 2247900 h 3502820"/>
              <a:gd name="connsiteX15" fmla="*/ 52397 w 1890721"/>
              <a:gd name="connsiteY15" fmla="*/ 2681287 h 3502820"/>
              <a:gd name="connsiteX16" fmla="*/ 8 w 1890721"/>
              <a:gd name="connsiteY16" fmla="*/ 3502820 h 3502820"/>
              <a:gd name="connsiteX0" fmla="*/ 1890721 w 1890721"/>
              <a:gd name="connsiteY0" fmla="*/ 0 h 3502820"/>
              <a:gd name="connsiteX1" fmla="*/ 1847859 w 1890721"/>
              <a:gd name="connsiteY1" fmla="*/ 47625 h 3502820"/>
              <a:gd name="connsiteX2" fmla="*/ 1662121 w 1890721"/>
              <a:gd name="connsiteY2" fmla="*/ 33337 h 3502820"/>
              <a:gd name="connsiteX3" fmla="*/ 1276359 w 1890721"/>
              <a:gd name="connsiteY3" fmla="*/ 14288 h 3502820"/>
              <a:gd name="connsiteX4" fmla="*/ 359578 w 1890721"/>
              <a:gd name="connsiteY4" fmla="*/ 7144 h 3502820"/>
              <a:gd name="connsiteX5" fmla="*/ 211940 w 1890721"/>
              <a:gd name="connsiteY5" fmla="*/ 42070 h 3502820"/>
              <a:gd name="connsiteX6" fmla="*/ 204796 w 1890721"/>
              <a:gd name="connsiteY6" fmla="*/ 209550 h 3502820"/>
              <a:gd name="connsiteX7" fmla="*/ 200034 w 1890721"/>
              <a:gd name="connsiteY7" fmla="*/ 776288 h 3502820"/>
              <a:gd name="connsiteX8" fmla="*/ 133359 w 1890721"/>
              <a:gd name="connsiteY8" fmla="*/ 947738 h 3502820"/>
              <a:gd name="connsiteX9" fmla="*/ 71446 w 1890721"/>
              <a:gd name="connsiteY9" fmla="*/ 1109663 h 3502820"/>
              <a:gd name="connsiteX10" fmla="*/ 14296 w 1890721"/>
              <a:gd name="connsiteY10" fmla="*/ 1366838 h 3502820"/>
              <a:gd name="connsiteX11" fmla="*/ 9534 w 1890721"/>
              <a:gd name="connsiteY11" fmla="*/ 1647825 h 3502820"/>
              <a:gd name="connsiteX12" fmla="*/ 23821 w 1890721"/>
              <a:gd name="connsiteY12" fmla="*/ 1814513 h 3502820"/>
              <a:gd name="connsiteX13" fmla="*/ 71446 w 1890721"/>
              <a:gd name="connsiteY13" fmla="*/ 1976438 h 3502820"/>
              <a:gd name="connsiteX14" fmla="*/ 90496 w 1890721"/>
              <a:gd name="connsiteY14" fmla="*/ 2247900 h 3502820"/>
              <a:gd name="connsiteX15" fmla="*/ 52397 w 1890721"/>
              <a:gd name="connsiteY15" fmla="*/ 2681287 h 3502820"/>
              <a:gd name="connsiteX16" fmla="*/ 8 w 1890721"/>
              <a:gd name="connsiteY16" fmla="*/ 3502820 h 3502820"/>
              <a:gd name="connsiteX0" fmla="*/ 1890721 w 1890721"/>
              <a:gd name="connsiteY0" fmla="*/ 0 h 3502820"/>
              <a:gd name="connsiteX1" fmla="*/ 1802616 w 1890721"/>
              <a:gd name="connsiteY1" fmla="*/ 50007 h 3502820"/>
              <a:gd name="connsiteX2" fmla="*/ 1662121 w 1890721"/>
              <a:gd name="connsiteY2" fmla="*/ 33337 h 3502820"/>
              <a:gd name="connsiteX3" fmla="*/ 1276359 w 1890721"/>
              <a:gd name="connsiteY3" fmla="*/ 14288 h 3502820"/>
              <a:gd name="connsiteX4" fmla="*/ 359578 w 1890721"/>
              <a:gd name="connsiteY4" fmla="*/ 7144 h 3502820"/>
              <a:gd name="connsiteX5" fmla="*/ 211940 w 1890721"/>
              <a:gd name="connsiteY5" fmla="*/ 42070 h 3502820"/>
              <a:gd name="connsiteX6" fmla="*/ 204796 w 1890721"/>
              <a:gd name="connsiteY6" fmla="*/ 209550 h 3502820"/>
              <a:gd name="connsiteX7" fmla="*/ 200034 w 1890721"/>
              <a:gd name="connsiteY7" fmla="*/ 776288 h 3502820"/>
              <a:gd name="connsiteX8" fmla="*/ 133359 w 1890721"/>
              <a:gd name="connsiteY8" fmla="*/ 947738 h 3502820"/>
              <a:gd name="connsiteX9" fmla="*/ 71446 w 1890721"/>
              <a:gd name="connsiteY9" fmla="*/ 1109663 h 3502820"/>
              <a:gd name="connsiteX10" fmla="*/ 14296 w 1890721"/>
              <a:gd name="connsiteY10" fmla="*/ 1366838 h 3502820"/>
              <a:gd name="connsiteX11" fmla="*/ 9534 w 1890721"/>
              <a:gd name="connsiteY11" fmla="*/ 1647825 h 3502820"/>
              <a:gd name="connsiteX12" fmla="*/ 23821 w 1890721"/>
              <a:gd name="connsiteY12" fmla="*/ 1814513 h 3502820"/>
              <a:gd name="connsiteX13" fmla="*/ 71446 w 1890721"/>
              <a:gd name="connsiteY13" fmla="*/ 1976438 h 3502820"/>
              <a:gd name="connsiteX14" fmla="*/ 90496 w 1890721"/>
              <a:gd name="connsiteY14" fmla="*/ 2247900 h 3502820"/>
              <a:gd name="connsiteX15" fmla="*/ 52397 w 1890721"/>
              <a:gd name="connsiteY15" fmla="*/ 2681287 h 3502820"/>
              <a:gd name="connsiteX16" fmla="*/ 8 w 1890721"/>
              <a:gd name="connsiteY16" fmla="*/ 3502820 h 3502820"/>
              <a:gd name="connsiteX0" fmla="*/ 1890721 w 1890721"/>
              <a:gd name="connsiteY0" fmla="*/ 0 h 3502820"/>
              <a:gd name="connsiteX1" fmla="*/ 1797853 w 1890721"/>
              <a:gd name="connsiteY1" fmla="*/ 42863 h 3502820"/>
              <a:gd name="connsiteX2" fmla="*/ 1662121 w 1890721"/>
              <a:gd name="connsiteY2" fmla="*/ 33337 h 3502820"/>
              <a:gd name="connsiteX3" fmla="*/ 1276359 w 1890721"/>
              <a:gd name="connsiteY3" fmla="*/ 14288 h 3502820"/>
              <a:gd name="connsiteX4" fmla="*/ 359578 w 1890721"/>
              <a:gd name="connsiteY4" fmla="*/ 7144 h 3502820"/>
              <a:gd name="connsiteX5" fmla="*/ 211940 w 1890721"/>
              <a:gd name="connsiteY5" fmla="*/ 42070 h 3502820"/>
              <a:gd name="connsiteX6" fmla="*/ 204796 w 1890721"/>
              <a:gd name="connsiteY6" fmla="*/ 209550 h 3502820"/>
              <a:gd name="connsiteX7" fmla="*/ 200034 w 1890721"/>
              <a:gd name="connsiteY7" fmla="*/ 776288 h 3502820"/>
              <a:gd name="connsiteX8" fmla="*/ 133359 w 1890721"/>
              <a:gd name="connsiteY8" fmla="*/ 947738 h 3502820"/>
              <a:gd name="connsiteX9" fmla="*/ 71446 w 1890721"/>
              <a:gd name="connsiteY9" fmla="*/ 1109663 h 3502820"/>
              <a:gd name="connsiteX10" fmla="*/ 14296 w 1890721"/>
              <a:gd name="connsiteY10" fmla="*/ 1366838 h 3502820"/>
              <a:gd name="connsiteX11" fmla="*/ 9534 w 1890721"/>
              <a:gd name="connsiteY11" fmla="*/ 1647825 h 3502820"/>
              <a:gd name="connsiteX12" fmla="*/ 23821 w 1890721"/>
              <a:gd name="connsiteY12" fmla="*/ 1814513 h 3502820"/>
              <a:gd name="connsiteX13" fmla="*/ 71446 w 1890721"/>
              <a:gd name="connsiteY13" fmla="*/ 1976438 h 3502820"/>
              <a:gd name="connsiteX14" fmla="*/ 90496 w 1890721"/>
              <a:gd name="connsiteY14" fmla="*/ 2247900 h 3502820"/>
              <a:gd name="connsiteX15" fmla="*/ 52397 w 1890721"/>
              <a:gd name="connsiteY15" fmla="*/ 2681287 h 3502820"/>
              <a:gd name="connsiteX16" fmla="*/ 8 w 1890721"/>
              <a:gd name="connsiteY16" fmla="*/ 3502820 h 3502820"/>
              <a:gd name="connsiteX0" fmla="*/ 1890721 w 1890721"/>
              <a:gd name="connsiteY0" fmla="*/ 0 h 3502820"/>
              <a:gd name="connsiteX1" fmla="*/ 1797853 w 1890721"/>
              <a:gd name="connsiteY1" fmla="*/ 42863 h 3502820"/>
              <a:gd name="connsiteX2" fmla="*/ 1516865 w 1890721"/>
              <a:gd name="connsiteY2" fmla="*/ 26193 h 3502820"/>
              <a:gd name="connsiteX3" fmla="*/ 1276359 w 1890721"/>
              <a:gd name="connsiteY3" fmla="*/ 14288 h 3502820"/>
              <a:gd name="connsiteX4" fmla="*/ 359578 w 1890721"/>
              <a:gd name="connsiteY4" fmla="*/ 7144 h 3502820"/>
              <a:gd name="connsiteX5" fmla="*/ 211940 w 1890721"/>
              <a:gd name="connsiteY5" fmla="*/ 42070 h 3502820"/>
              <a:gd name="connsiteX6" fmla="*/ 204796 w 1890721"/>
              <a:gd name="connsiteY6" fmla="*/ 209550 h 3502820"/>
              <a:gd name="connsiteX7" fmla="*/ 200034 w 1890721"/>
              <a:gd name="connsiteY7" fmla="*/ 776288 h 3502820"/>
              <a:gd name="connsiteX8" fmla="*/ 133359 w 1890721"/>
              <a:gd name="connsiteY8" fmla="*/ 947738 h 3502820"/>
              <a:gd name="connsiteX9" fmla="*/ 71446 w 1890721"/>
              <a:gd name="connsiteY9" fmla="*/ 1109663 h 3502820"/>
              <a:gd name="connsiteX10" fmla="*/ 14296 w 1890721"/>
              <a:gd name="connsiteY10" fmla="*/ 1366838 h 3502820"/>
              <a:gd name="connsiteX11" fmla="*/ 9534 w 1890721"/>
              <a:gd name="connsiteY11" fmla="*/ 1647825 h 3502820"/>
              <a:gd name="connsiteX12" fmla="*/ 23821 w 1890721"/>
              <a:gd name="connsiteY12" fmla="*/ 1814513 h 3502820"/>
              <a:gd name="connsiteX13" fmla="*/ 71446 w 1890721"/>
              <a:gd name="connsiteY13" fmla="*/ 1976438 h 3502820"/>
              <a:gd name="connsiteX14" fmla="*/ 90496 w 1890721"/>
              <a:gd name="connsiteY14" fmla="*/ 2247900 h 3502820"/>
              <a:gd name="connsiteX15" fmla="*/ 52397 w 1890721"/>
              <a:gd name="connsiteY15" fmla="*/ 2681287 h 3502820"/>
              <a:gd name="connsiteX16" fmla="*/ 8 w 1890721"/>
              <a:gd name="connsiteY16" fmla="*/ 3502820 h 350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0721" h="3502820">
                <a:moveTo>
                  <a:pt x="1890721" y="0"/>
                </a:moveTo>
                <a:cubicBezTo>
                  <a:pt x="1878418" y="20637"/>
                  <a:pt x="1860162" y="38498"/>
                  <a:pt x="1797853" y="42863"/>
                </a:cubicBezTo>
                <a:cubicBezTo>
                  <a:pt x="1735544" y="47228"/>
                  <a:pt x="1603781" y="30955"/>
                  <a:pt x="1516865" y="26193"/>
                </a:cubicBezTo>
                <a:lnTo>
                  <a:pt x="1276359" y="14288"/>
                </a:lnTo>
                <a:lnTo>
                  <a:pt x="359578" y="7144"/>
                </a:lnTo>
                <a:cubicBezTo>
                  <a:pt x="182572" y="10319"/>
                  <a:pt x="216306" y="-3570"/>
                  <a:pt x="211940" y="42070"/>
                </a:cubicBezTo>
                <a:cubicBezTo>
                  <a:pt x="207574" y="87710"/>
                  <a:pt x="206780" y="87180"/>
                  <a:pt x="204796" y="209550"/>
                </a:cubicBezTo>
                <a:cubicBezTo>
                  <a:pt x="202812" y="331920"/>
                  <a:pt x="211940" y="653257"/>
                  <a:pt x="200034" y="776288"/>
                </a:cubicBezTo>
                <a:cubicBezTo>
                  <a:pt x="188128" y="899319"/>
                  <a:pt x="154790" y="892176"/>
                  <a:pt x="133359" y="947738"/>
                </a:cubicBezTo>
                <a:cubicBezTo>
                  <a:pt x="111928" y="1003300"/>
                  <a:pt x="91290" y="1039813"/>
                  <a:pt x="71446" y="1109663"/>
                </a:cubicBezTo>
                <a:cubicBezTo>
                  <a:pt x="51602" y="1179513"/>
                  <a:pt x="24615" y="1277144"/>
                  <a:pt x="14296" y="1366838"/>
                </a:cubicBezTo>
                <a:cubicBezTo>
                  <a:pt x="3977" y="1456532"/>
                  <a:pt x="7947" y="1573213"/>
                  <a:pt x="9534" y="1647825"/>
                </a:cubicBezTo>
                <a:cubicBezTo>
                  <a:pt x="11121" y="1722437"/>
                  <a:pt x="13502" y="1759744"/>
                  <a:pt x="23821" y="1814513"/>
                </a:cubicBezTo>
                <a:cubicBezTo>
                  <a:pt x="34140" y="1869282"/>
                  <a:pt x="60334" y="1904207"/>
                  <a:pt x="71446" y="1976438"/>
                </a:cubicBezTo>
                <a:cubicBezTo>
                  <a:pt x="82559" y="2048669"/>
                  <a:pt x="93671" y="2130425"/>
                  <a:pt x="90496" y="2247900"/>
                </a:cubicBezTo>
                <a:cubicBezTo>
                  <a:pt x="87321" y="2365375"/>
                  <a:pt x="49222" y="2500312"/>
                  <a:pt x="52397" y="2681287"/>
                </a:cubicBezTo>
                <a:cubicBezTo>
                  <a:pt x="55572" y="2862262"/>
                  <a:pt x="-786" y="3248026"/>
                  <a:pt x="8" y="350282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3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22174-CA43-5E4F-D5B2-0F1E9C85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0A8DD9-FF6D-C4BB-BFF3-6F270F95E8DC}"/>
              </a:ext>
            </a:extLst>
          </p:cNvPr>
          <p:cNvSpPr txBox="1"/>
          <p:nvPr/>
        </p:nvSpPr>
        <p:spPr>
          <a:xfrm>
            <a:off x="134188" y="1805093"/>
            <a:ext cx="268189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F6E0F"/>
                </a:solidFill>
              </a:rPr>
              <a:t>Minimum Fixture</a:t>
            </a:r>
          </a:p>
          <a:p>
            <a:r>
              <a:rPr lang="en-US" sz="2000" b="1" dirty="0">
                <a:solidFill>
                  <a:srgbClr val="0F6E0F"/>
                </a:solidFill>
              </a:rPr>
              <a:t>Counts Needed:</a:t>
            </a:r>
            <a:endParaRPr lang="en-US" dirty="0"/>
          </a:p>
          <a:p>
            <a:pPr marL="115888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Toilets (Water Closets):</a:t>
            </a:r>
          </a:p>
          <a:p>
            <a:pPr lvl="1">
              <a:tabLst>
                <a:tab pos="2290763" algn="r"/>
              </a:tabLst>
            </a:pPr>
            <a:r>
              <a:rPr lang="en-US" sz="1600" dirty="0"/>
              <a:t>Female:	17</a:t>
            </a:r>
          </a:p>
          <a:p>
            <a:pPr lvl="1">
              <a:tabLst>
                <a:tab pos="2290763" algn="r"/>
              </a:tabLst>
            </a:pPr>
            <a:r>
              <a:rPr lang="en-US" sz="1600" u="sng" dirty="0"/>
              <a:t>Male:	9</a:t>
            </a:r>
          </a:p>
          <a:p>
            <a:pPr lvl="1">
              <a:tabLst>
                <a:tab pos="2290763" algn="r"/>
                <a:tab pos="2338388" algn="l"/>
              </a:tabLst>
            </a:pPr>
            <a:r>
              <a:rPr lang="en-US" sz="1600" b="1" dirty="0"/>
              <a:t>Total:	26</a:t>
            </a:r>
            <a:r>
              <a:rPr lang="en-US" sz="1600" dirty="0"/>
              <a:t>	*</a:t>
            </a:r>
          </a:p>
          <a:p>
            <a:pPr marL="115888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Sinks (Lavatories):</a:t>
            </a:r>
          </a:p>
          <a:p>
            <a:pPr lvl="1">
              <a:tabLst>
                <a:tab pos="2290763" algn="r"/>
              </a:tabLst>
            </a:pPr>
            <a:r>
              <a:rPr lang="en-US" sz="1600" dirty="0"/>
              <a:t>Female:	5</a:t>
            </a:r>
          </a:p>
          <a:p>
            <a:pPr lvl="1">
              <a:tabLst>
                <a:tab pos="2290763" algn="r"/>
              </a:tabLst>
            </a:pPr>
            <a:r>
              <a:rPr lang="en-US" sz="1600" u="sng" dirty="0"/>
              <a:t>Male:	4</a:t>
            </a:r>
          </a:p>
          <a:p>
            <a:pPr lvl="1">
              <a:tabLst>
                <a:tab pos="2290763" algn="r"/>
                <a:tab pos="2338388" algn="l"/>
              </a:tabLst>
            </a:pPr>
            <a:r>
              <a:rPr lang="en-US" sz="1600" b="1" dirty="0"/>
              <a:t>Total:	9</a:t>
            </a:r>
            <a:r>
              <a:rPr lang="en-US" sz="1600" dirty="0"/>
              <a:t>	*</a:t>
            </a:r>
          </a:p>
          <a:p>
            <a:pPr marL="115888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Service Sinks:</a:t>
            </a:r>
          </a:p>
          <a:p>
            <a:pPr lvl="1">
              <a:tabLst>
                <a:tab pos="2290763" algn="r"/>
              </a:tabLst>
            </a:pPr>
            <a:r>
              <a:rPr lang="en-US" sz="1600" b="1" dirty="0"/>
              <a:t>Total:	1</a:t>
            </a:r>
          </a:p>
          <a:p>
            <a:pPr marL="346075" indent="-230188">
              <a:spcBef>
                <a:spcPts val="1200"/>
              </a:spcBef>
              <a:tabLst>
                <a:tab pos="346075" algn="l"/>
              </a:tabLst>
            </a:pPr>
            <a:r>
              <a:rPr lang="en-US" sz="1600" dirty="0"/>
              <a:t>*	Min. 5% HC Accessible</a:t>
            </a:r>
          </a:p>
        </p:txBody>
      </p:sp>
      <p:pic>
        <p:nvPicPr>
          <p:cNvPr id="9" name="Picture 8" descr="A house plans and blueprints&#10;&#10;AI-generated content may be incorrect.">
            <a:extLst>
              <a:ext uri="{FF2B5EF4-FFF2-40B4-BE49-F238E27FC236}">
                <a16:creationId xmlns:a16="http://schemas.microsoft.com/office/drawing/2014/main" id="{69BC0345-C58A-799E-125C-2CBE8B0CC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349" y="1018105"/>
            <a:ext cx="9391651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9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44F02C2C68A4EAC4BAC3887A4DA7F" ma:contentTypeVersion="15" ma:contentTypeDescription="Create a new document." ma:contentTypeScope="" ma:versionID="aa664bf20491b3f35342eb9e7250002b">
  <xsd:schema xmlns:xsd="http://www.w3.org/2001/XMLSchema" xmlns:xs="http://www.w3.org/2001/XMLSchema" xmlns:p="http://schemas.microsoft.com/office/2006/metadata/properties" xmlns:ns2="78e649fd-76ac-4d27-a0db-d4d89fa7da34" xmlns:ns3="02ec4c65-f0c7-4587-b3d9-b572def0b283" targetNamespace="http://schemas.microsoft.com/office/2006/metadata/properties" ma:root="true" ma:fieldsID="acb462792917ef5c0a9257ce09f0b09e" ns2:_="" ns3:_="">
    <xsd:import namespace="78e649fd-76ac-4d27-a0db-d4d89fa7da34"/>
    <xsd:import namespace="02ec4c65-f0c7-4587-b3d9-b572def0b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649fd-76ac-4d27-a0db-d4d89fa7d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da3f550-44a0-4743-a866-d3c9881d56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c4c65-f0c7-4587-b3d9-b572def0b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505960-fdb0-438e-9312-14bffd29081b}" ma:internalName="TaxCatchAll" ma:showField="CatchAllData" ma:web="02ec4c65-f0c7-4587-b3d9-b572def0b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ec4c65-f0c7-4587-b3d9-b572def0b283" xsi:nil="true"/>
    <lcf76f155ced4ddcb4097134ff3c332f xmlns="78e649fd-76ac-4d27-a0db-d4d89fa7da34">
      <Terms xmlns="http://schemas.microsoft.com/office/infopath/2007/PartnerControls"/>
    </lcf76f155ced4ddcb4097134ff3c332f>
    <SharedWithUsers xmlns="02ec4c65-f0c7-4587-b3d9-b572def0b283">
      <UserInfo>
        <DisplayName>Luis Rodriguez</DisplayName>
        <AccountId>15</AccountId>
        <AccountType/>
      </UserInfo>
      <UserInfo>
        <DisplayName>Scott Butler</DisplayName>
        <AccountId>9</AccountId>
        <AccountType/>
      </UserInfo>
      <UserInfo>
        <DisplayName>Tina Williams</DisplayName>
        <AccountId>303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D346E4-AB4C-419A-8E64-40454A4AC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649fd-76ac-4d27-a0db-d4d89fa7da34"/>
    <ds:schemaRef ds:uri="02ec4c65-f0c7-4587-b3d9-b572def0b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EB96DF-75BE-4F9E-B979-CD210F32F1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36D5BB-EC3C-40E5-85DF-11C47FB0A26A}">
  <ds:schemaRefs>
    <ds:schemaRef ds:uri="http://purl.org/dc/elements/1.1/"/>
    <ds:schemaRef ds:uri="http://schemas.microsoft.com/office/2006/metadata/properties"/>
    <ds:schemaRef ds:uri="http://purl.org/dc/terms/"/>
    <ds:schemaRef ds:uri="02ec4c65-f0c7-4587-b3d9-b572def0b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8e649fd-76ac-4d27-a0db-d4d89fa7da3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550</Words>
  <Application>Microsoft Office PowerPoint</Application>
  <PresentationFormat>Widescreen</PresentationFormat>
  <Paragraphs>139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ＭＳ Ｐゴシック</vt:lpstr>
      <vt:lpstr>Abadi</vt:lpstr>
      <vt:lpstr>Adobe Fan Heiti Std B</vt:lpstr>
      <vt:lpstr>Aptos</vt:lpstr>
      <vt:lpstr>Arial</vt:lpstr>
      <vt:lpstr>Calibri</vt:lpstr>
      <vt:lpstr>Calibri Light</vt:lpstr>
      <vt:lpstr>Franklin Gothic Medium</vt:lpstr>
      <vt:lpstr>Segoe UI</vt:lpstr>
      <vt:lpstr>Swis721 Blk BT</vt:lpstr>
      <vt:lpstr>Swis721 BT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Marbletown – Bilco door access for utility tunnels</dc:title>
  <dc:creator>Scott Butler</dc:creator>
  <cp:lastModifiedBy>Linda Mengersen</cp:lastModifiedBy>
  <cp:revision>317</cp:revision>
  <dcterms:created xsi:type="dcterms:W3CDTF">2020-09-14T18:32:31Z</dcterms:created>
  <dcterms:modified xsi:type="dcterms:W3CDTF">2025-08-27T13:38:33Z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0x01010017F44F02C2C68A4EAC4BAC3887A4DA7F</vt:lpwstr>
  </property>
  <property fmtid="{D5CDD505-2E9C-101B-9397-08002B2CF9AE}" pid="3" name="MediaServiceImageTags">
    <vt:lpwstr/>
  </property>
</Properties>
</file>